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0" r:id="rId2"/>
    <p:sldId id="326" r:id="rId3"/>
    <p:sldId id="325" r:id="rId4"/>
    <p:sldId id="322" r:id="rId5"/>
    <p:sldId id="323" r:id="rId6"/>
    <p:sldId id="321" r:id="rId7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66FF66"/>
    <a:srgbClr val="99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5308" autoAdjust="0"/>
  </p:normalViewPr>
  <p:slideViewPr>
    <p:cSldViewPr snapToGrid="0" snapToObjects="1">
      <p:cViewPr varScale="1">
        <p:scale>
          <a:sx n="66" d="100"/>
          <a:sy n="66" d="100"/>
        </p:scale>
        <p:origin x="54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596" y="-16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56FC92-1FDC-5742-AA00-387E155D72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87C5A4-C51F-CE48-A872-99BE89B086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76D9E-90AA-B94D-AB48-C9B7A49AD7BB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B028B4-A52A-4242-9543-0E109823F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4A3E4-AAE4-D64C-8233-A47E793A57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DFE7-94C4-424D-825C-2C66BA339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6CB5-E6EA-464F-9D59-F1E1533AE53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83B6A-27A0-904F-9475-F60351016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1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3B6A-27A0-904F-9475-F603510163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68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3B6A-27A0-904F-9475-F603510163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6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3B6A-27A0-904F-9475-F603510163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59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41DE0E-0540-2440-A035-76B88D10B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7533"/>
            <a:ext cx="12192000" cy="534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87675"/>
            <a:ext cx="10363200" cy="2387600"/>
          </a:xfrm>
        </p:spPr>
        <p:txBody>
          <a:bodyPr anchor="ctr"/>
          <a:lstStyle>
            <a:lvl1pPr algn="ctr">
              <a:defRPr sz="3000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35275"/>
            <a:ext cx="10363200" cy="618981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2A70-5B78-EE4E-A36A-8DEC31876730}" type="datetime1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92D2AE-56C8-8343-B518-F513A041B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5" y="131619"/>
            <a:ext cx="2921000" cy="7731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88" y="131619"/>
            <a:ext cx="2129319" cy="6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8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41DE0E-0540-2440-A035-76B88D10B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951"/>
            <a:ext cx="12192000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46351"/>
            <a:ext cx="10363200" cy="2387600"/>
          </a:xfrm>
        </p:spPr>
        <p:txBody>
          <a:bodyPr anchor="ctr"/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2A70-5B78-EE4E-A36A-8DEC31876730}" type="datetime1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92D2AE-56C8-8343-B518-F513A041B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1" y="241873"/>
            <a:ext cx="2921000" cy="7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1CE7-125F-AC42-8C9A-D2D54EBFE239}" type="datetime1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Lieu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B16245-D5E6-3B43-A446-1EBA12C02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234" y="83744"/>
            <a:ext cx="2127866" cy="5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208" y="1579419"/>
            <a:ext cx="5373593" cy="4597545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9419"/>
            <a:ext cx="5373595" cy="4597545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F05-CD2D-A64B-9F03-4E0E84B9BC85}" type="datetime1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5BC745-DB01-6442-BB51-308F21815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AC91-69BB-E546-9B4E-246292BA649A}" type="datetime1">
              <a:rPr lang="fr-FR" smtClean="0"/>
              <a:t>17/10/2022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54A063-8A2B-0A4C-B242-97BDF62A7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3BC6-E837-074F-B567-44FC1EAD6613}" type="datetime1">
              <a:rPr lang="fr-FR" smtClean="0"/>
              <a:t>17/10/2022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71DF79-2563-244F-8EC4-703B18245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08" y="237744"/>
            <a:ext cx="2689691" cy="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3BC6-E837-074F-B567-44FC1EAD6613}" type="datetime1">
              <a:rPr lang="fr-FR" smtClean="0"/>
              <a:t>17/10/2022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Lieu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F143BD8-A30D-B54B-9980-9E5CB6CB593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30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06" y="365127"/>
            <a:ext cx="10899589" cy="10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206" y="1579419"/>
            <a:ext cx="10899589" cy="45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0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28E5-79A1-9949-8D01-F2C54C47DBDB}" type="datetime1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2727" y="6356352"/>
            <a:ext cx="337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dirty="0"/>
              <a:t>Lieu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F143BD8-A30D-B54B-9980-9E5CB6CB593A}" type="slidenum">
              <a:rPr lang="fr-FR" smtClean="0"/>
              <a:pPr algn="ctr"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A813BCD-88D2-3F41-A539-AF20714E922C}"/>
              </a:ext>
            </a:extLst>
          </p:cNvPr>
          <p:cNvCxnSpPr>
            <a:cxnSpLocks/>
          </p:cNvCxnSpPr>
          <p:nvPr userDrawn="1"/>
        </p:nvCxnSpPr>
        <p:spPr>
          <a:xfrm>
            <a:off x="646207" y="6322060"/>
            <a:ext cx="1089958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6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4" r:id="rId4"/>
    <p:sldLayoutId id="2147483666" r:id="rId5"/>
    <p:sldLayoutId id="2147483667" r:id="rId6"/>
    <p:sldLayoutId id="214748367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rgbClr val="3B25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3B256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B2568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46BD8-EF8D-D549-AE75-EB0962349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SPIRAL1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mtClean="0"/>
              <a:t>Flash talk &amp; </a:t>
            </a:r>
            <a:r>
              <a:rPr lang="en-US" dirty="0" smtClean="0"/>
              <a:t>discussions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18008" y="6356352"/>
            <a:ext cx="2743200" cy="365125"/>
          </a:xfrm>
        </p:spPr>
        <p:txBody>
          <a:bodyPr/>
          <a:lstStyle/>
          <a:p>
            <a:fld id="{7FCAAC91-69BB-E546-9B4E-246292BA649A}" type="datetime1">
              <a:rPr lang="fr-FR" smtClean="0"/>
              <a:t>17/10/2022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07450" y="6356352"/>
            <a:ext cx="2743200" cy="365125"/>
          </a:xfrm>
        </p:spPr>
        <p:txBody>
          <a:bodyPr/>
          <a:lstStyle/>
          <a:p>
            <a:pPr algn="r"/>
            <a:fld id="{EF143BD8-A30D-B54B-9980-9E5CB6CB593A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4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3BC6-E837-074F-B567-44FC1EAD6613}" type="datetime1">
              <a:rPr lang="fr-FR" smtClean="0"/>
              <a:t>17/10/2022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GCM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BD8-A30D-B54B-9980-9E5CB6CB593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77571AE-6793-7441-A76E-18DE66B47C7D}"/>
              </a:ext>
            </a:extLst>
          </p:cNvPr>
          <p:cNvSpPr txBox="1">
            <a:spLocks/>
          </p:cNvSpPr>
          <p:nvPr/>
        </p:nvSpPr>
        <p:spPr>
          <a:xfrm>
            <a:off x="0" y="140194"/>
            <a:ext cx="11797259" cy="616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rgbClr val="3B25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SPIRAL1 : Machine </a:t>
            </a:r>
            <a:r>
              <a:rPr lang="fr-FR" dirty="0" err="1" smtClean="0"/>
              <a:t>status</a:t>
            </a:r>
            <a:endParaRPr lang="fr-FR" dirty="0"/>
          </a:p>
        </p:txBody>
      </p:sp>
      <p:pic>
        <p:nvPicPr>
          <p:cNvPr id="12" name="Picture 1" descr="O:\PROJETS\SDA_PHYSIQUE_SPIRAL2\1 - Projets\UPGRADE SPIRAL1\1-Pilotage_Projet\5-Présentations - Communications\FORUM des expériences\SPIRAL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06" y="692693"/>
            <a:ext cx="4898848" cy="4311520"/>
          </a:xfrm>
          <a:prstGeom prst="rect">
            <a:avLst/>
          </a:prstGeom>
          <a:noFill/>
        </p:spPr>
      </p:pic>
      <p:sp>
        <p:nvSpPr>
          <p:cNvPr id="13" name="Forme libre 12"/>
          <p:cNvSpPr/>
          <p:nvPr/>
        </p:nvSpPr>
        <p:spPr>
          <a:xfrm>
            <a:off x="3018333" y="1886786"/>
            <a:ext cx="953253" cy="640080"/>
          </a:xfrm>
          <a:custGeom>
            <a:avLst/>
            <a:gdLst>
              <a:gd name="connsiteX0" fmla="*/ 725556 w 725556"/>
              <a:gd name="connsiteY0" fmla="*/ 0 h 518492"/>
              <a:gd name="connsiteX1" fmla="*/ 357808 w 725556"/>
              <a:gd name="connsiteY1" fmla="*/ 437322 h 518492"/>
              <a:gd name="connsiteX2" fmla="*/ 288235 w 725556"/>
              <a:gd name="connsiteY2" fmla="*/ 487018 h 518492"/>
              <a:gd name="connsiteX3" fmla="*/ 188843 w 725556"/>
              <a:gd name="connsiteY3" fmla="*/ 447261 h 518492"/>
              <a:gd name="connsiteX4" fmla="*/ 0 w 725556"/>
              <a:gd name="connsiteY4" fmla="*/ 318052 h 5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556" h="518492">
                <a:moveTo>
                  <a:pt x="725556" y="0"/>
                </a:moveTo>
                <a:cubicBezTo>
                  <a:pt x="578125" y="178076"/>
                  <a:pt x="430695" y="356152"/>
                  <a:pt x="357808" y="437322"/>
                </a:cubicBezTo>
                <a:cubicBezTo>
                  <a:pt x="284921" y="518492"/>
                  <a:pt x="316396" y="485361"/>
                  <a:pt x="288235" y="487018"/>
                </a:cubicBezTo>
                <a:cubicBezTo>
                  <a:pt x="260074" y="488675"/>
                  <a:pt x="236882" y="475422"/>
                  <a:pt x="188843" y="447261"/>
                </a:cubicBezTo>
                <a:cubicBezTo>
                  <a:pt x="140804" y="419100"/>
                  <a:pt x="70402" y="368576"/>
                  <a:pt x="0" y="318052"/>
                </a:cubicBezTo>
              </a:path>
            </a:pathLst>
          </a:custGeom>
          <a:ln w="38100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94637" y="2127054"/>
            <a:ext cx="65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FF00"/>
                </a:solidFill>
              </a:rPr>
              <a:t>1+ 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87596" y="194238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N+</a:t>
            </a:r>
            <a:endParaRPr lang="fr-FR" b="1" dirty="0">
              <a:solidFill>
                <a:srgbClr val="00B0F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3183494" y="2357238"/>
            <a:ext cx="129209" cy="1391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1684571" y="2778879"/>
            <a:ext cx="129209" cy="1391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719621" y="4441769"/>
            <a:ext cx="129209" cy="1391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768596" y="2511098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CF13</a:t>
            </a:r>
            <a:endParaRPr lang="fr-FR" sz="1100" b="1" dirty="0">
              <a:solidFill>
                <a:srgbClr val="7030A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19198" y="2860160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CF81</a:t>
            </a:r>
            <a:endParaRPr lang="fr-FR" sz="1100" b="1" dirty="0">
              <a:solidFill>
                <a:srgbClr val="7030A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36941" y="4236618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CF11</a:t>
            </a:r>
            <a:endParaRPr lang="fr-FR" sz="1100" b="1" dirty="0">
              <a:solidFill>
                <a:srgbClr val="7030A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6847" y="2180915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CF41</a:t>
            </a:r>
            <a:endParaRPr lang="fr-FR" sz="1100" b="1" dirty="0">
              <a:solidFill>
                <a:srgbClr val="7030A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91289" y="2562390"/>
            <a:ext cx="79514" cy="1789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742749" y="1710523"/>
            <a:ext cx="178981" cy="1084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274351" y="1326096"/>
            <a:ext cx="4683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CF31</a:t>
            </a:r>
            <a:endParaRPr lang="fr-FR" sz="1100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8655667">
            <a:off x="3923737" y="1452542"/>
            <a:ext cx="583814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TISS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960043" y="5252083"/>
            <a:ext cx="572703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is now reliable, and efficiencies are in accordance with initial objectives </a:t>
            </a:r>
            <a:endParaRPr lang="fr-FR" dirty="0"/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55245"/>
              </p:ext>
            </p:extLst>
          </p:nvPr>
        </p:nvGraphicFramePr>
        <p:xfrm>
          <a:off x="823293" y="4236618"/>
          <a:ext cx="4390079" cy="201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2939">
                  <a:extLst>
                    <a:ext uri="{9D8B030D-6E8A-4147-A177-3AD203B41FA5}">
                      <a16:colId xmlns:a16="http://schemas.microsoft.com/office/drawing/2014/main" val="833963274"/>
                    </a:ext>
                  </a:extLst>
                </a:gridCol>
                <a:gridCol w="1345994">
                  <a:extLst>
                    <a:ext uri="{9D8B030D-6E8A-4147-A177-3AD203B41FA5}">
                      <a16:colId xmlns:a16="http://schemas.microsoft.com/office/drawing/2014/main" val="324929065"/>
                    </a:ext>
                  </a:extLst>
                </a:gridCol>
                <a:gridCol w="1071146">
                  <a:extLst>
                    <a:ext uri="{9D8B030D-6E8A-4147-A177-3AD203B41FA5}">
                      <a16:colId xmlns:a16="http://schemas.microsoft.com/office/drawing/2014/main" val="13167590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Phase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Objectives</a:t>
                      </a:r>
                    </a:p>
                    <a:p>
                      <a:pPr algn="ctr"/>
                      <a:r>
                        <a:rPr lang="fr-FR" sz="1200" dirty="0" smtClean="0"/>
                        <a:t>Initial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fr-FR" sz="1100" b="0" baseline="300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sz="1100" b="0" baseline="30000" dirty="0" smtClean="0">
                          <a:solidFill>
                            <a:schemeClr val="tx1"/>
                          </a:solidFill>
                        </a:rPr>
                        <a:t>10+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7MeV/A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951148"/>
                  </a:ext>
                </a:extLst>
              </a:tr>
              <a:tr h="26277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2060"/>
                          </a:solidFill>
                        </a:rPr>
                        <a:t>Production (Ar)</a:t>
                      </a:r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2060"/>
                          </a:solidFill>
                        </a:rPr>
                        <a:t>10%</a:t>
                      </a:r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&lt;20%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02874"/>
                  </a:ext>
                </a:extLst>
              </a:tr>
              <a:tr h="26277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1+ to</a:t>
                      </a:r>
                      <a:r>
                        <a:rPr lang="fr-FR" sz="1200" baseline="0" dirty="0" smtClean="0">
                          <a:solidFill>
                            <a:srgbClr val="00CC00"/>
                          </a:solidFill>
                        </a:rPr>
                        <a:t> N+ transport</a:t>
                      </a:r>
                      <a:endParaRPr lang="fr-FR" sz="1200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80%</a:t>
                      </a:r>
                      <a:endParaRPr lang="fr-FR" sz="1200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&gt;80%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89874"/>
                  </a:ext>
                </a:extLst>
              </a:tr>
              <a:tr h="28905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66CC"/>
                          </a:solidFill>
                        </a:rPr>
                        <a:t>Charge</a:t>
                      </a:r>
                      <a:r>
                        <a:rPr lang="fr-FR" sz="1200" baseline="0" dirty="0" smtClean="0">
                          <a:solidFill>
                            <a:srgbClr val="0066CC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rgbClr val="0066CC"/>
                          </a:solidFill>
                        </a:rPr>
                        <a:t>Breeding</a:t>
                      </a:r>
                      <a:endParaRPr lang="fr-FR" sz="1200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66CC"/>
                          </a:solidFill>
                        </a:rPr>
                        <a:t>5-10%</a:t>
                      </a:r>
                      <a:endParaRPr lang="fr-FR" sz="1200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66CC"/>
                          </a:solidFill>
                        </a:rPr>
                        <a:t>8%</a:t>
                      </a:r>
                      <a:endParaRPr lang="fr-FR" sz="1400" b="1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39674"/>
                  </a:ext>
                </a:extLst>
              </a:tr>
              <a:tr h="26277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Extraction N+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50%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80%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59906"/>
                  </a:ext>
                </a:extLst>
              </a:tr>
              <a:tr h="26277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CIME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&lt;20%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3919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77" y="295402"/>
            <a:ext cx="4765134" cy="21341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167" y="2496386"/>
            <a:ext cx="4560890" cy="25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3BC6-E837-074F-B567-44FC1EAD6613}" type="datetime1">
              <a:rPr lang="fr-FR" smtClean="0"/>
              <a:t>17/10/2022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GCM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BD8-A30D-B54B-9980-9E5CB6CB593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77571AE-6793-7441-A76E-18DE66B47C7D}"/>
              </a:ext>
            </a:extLst>
          </p:cNvPr>
          <p:cNvSpPr txBox="1">
            <a:spLocks/>
          </p:cNvSpPr>
          <p:nvPr/>
        </p:nvSpPr>
        <p:spPr>
          <a:xfrm>
            <a:off x="0" y="140194"/>
            <a:ext cx="11797259" cy="616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rgbClr val="3B25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SPIRAL1 : Production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351" y="1025891"/>
            <a:ext cx="2557847" cy="17789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788" y="1025891"/>
            <a:ext cx="2376839" cy="17789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55" y="1030761"/>
            <a:ext cx="2420002" cy="1769243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29" name="Image 2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466" y="988887"/>
            <a:ext cx="2198038" cy="17679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 descr="Tableau périodique des éléments au 28 novembre 2016.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72"/>
          <a:stretch/>
        </p:blipFill>
        <p:spPr bwMode="auto">
          <a:xfrm>
            <a:off x="692880" y="2987974"/>
            <a:ext cx="5778442" cy="33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72591" y="3547767"/>
            <a:ext cx="298383" cy="13651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205562" y="3564108"/>
            <a:ext cx="855045" cy="298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60607" y="3205892"/>
            <a:ext cx="294607" cy="1341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199849" y="3891071"/>
            <a:ext cx="309611" cy="3481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688546" y="4239183"/>
            <a:ext cx="2347433" cy="3080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561141" y="3891071"/>
            <a:ext cx="325186" cy="3304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438274" y="3918345"/>
            <a:ext cx="578455" cy="2532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845389" y="2467961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Nanogan3</a:t>
            </a:r>
            <a:endParaRPr lang="fr-FR" sz="1600" dirty="0"/>
          </a:p>
        </p:txBody>
      </p:sp>
      <p:sp>
        <p:nvSpPr>
          <p:cNvPr id="43" name="ZoneTexte 42"/>
          <p:cNvSpPr txBox="1"/>
          <p:nvPr/>
        </p:nvSpPr>
        <p:spPr>
          <a:xfrm>
            <a:off x="3026897" y="2467021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FEBIAD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357706" y="243466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SIS</a:t>
            </a:r>
            <a:endParaRPr lang="fr-FR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9171308" y="2791192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Fusion-</a:t>
            </a:r>
            <a:r>
              <a:rPr lang="fr-FR" sz="1600" dirty="0" err="1" smtClean="0"/>
              <a:t>evaporation</a:t>
            </a:r>
            <a:endParaRPr lang="fr-FR" sz="1600" dirty="0"/>
          </a:p>
        </p:txBody>
      </p:sp>
      <p:sp>
        <p:nvSpPr>
          <p:cNvPr id="42" name="ZoneTexte 41"/>
          <p:cNvSpPr txBox="1"/>
          <p:nvPr/>
        </p:nvSpPr>
        <p:spPr>
          <a:xfrm>
            <a:off x="9041465" y="61471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Under </a:t>
            </a:r>
            <a:r>
              <a:rPr lang="fr-FR" i="1" dirty="0" err="1" smtClean="0"/>
              <a:t>development</a:t>
            </a:r>
            <a:endParaRPr lang="fr-FR" i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2712103" y="619553"/>
            <a:ext cx="497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Available</a:t>
            </a:r>
            <a:r>
              <a:rPr lang="fr-FR" i="1" dirty="0" smtClean="0"/>
              <a:t> TISS - Fragmentation</a:t>
            </a:r>
            <a:endParaRPr lang="fr-FR" i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471323" y="3678993"/>
            <a:ext cx="552175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Discussions for future </a:t>
            </a:r>
            <a:r>
              <a:rPr lang="fr-FR" sz="2000" dirty="0" err="1" smtClean="0"/>
              <a:t>developments</a:t>
            </a:r>
            <a:r>
              <a:rPr lang="fr-FR" sz="2000" dirty="0" smtClean="0"/>
              <a:t> :</a:t>
            </a:r>
          </a:p>
          <a:p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Increase</a:t>
            </a:r>
            <a:r>
              <a:rPr lang="fr-FR" sz="2000" dirty="0" smtClean="0"/>
              <a:t> production (</a:t>
            </a:r>
            <a:r>
              <a:rPr lang="fr-FR" sz="2000" dirty="0" err="1" smtClean="0"/>
              <a:t>target</a:t>
            </a:r>
            <a:r>
              <a:rPr lang="fr-FR" sz="2000" dirty="0" smtClean="0"/>
              <a:t>, </a:t>
            </a:r>
            <a:r>
              <a:rPr lang="fr-FR" sz="2000" dirty="0" err="1" smtClean="0"/>
              <a:t>prim</a:t>
            </a:r>
            <a:r>
              <a:rPr lang="fr-FR" sz="2000" dirty="0" smtClean="0"/>
              <a:t>. </a:t>
            </a:r>
            <a:r>
              <a:rPr lang="fr-FR" sz="2000" dirty="0" err="1" smtClean="0"/>
              <a:t>Beam</a:t>
            </a:r>
            <a:r>
              <a:rPr lang="fr-FR" sz="2000" dirty="0" smtClean="0"/>
              <a:t>, …)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Purity</a:t>
            </a:r>
            <a:r>
              <a:rPr lang="fr-FR" sz="2000" dirty="0" smtClean="0"/>
              <a:t> (</a:t>
            </a:r>
            <a:r>
              <a:rPr lang="fr-FR" sz="2000" dirty="0" err="1" smtClean="0"/>
              <a:t>prim</a:t>
            </a:r>
            <a:r>
              <a:rPr lang="fr-FR" sz="2000" dirty="0" smtClean="0"/>
              <a:t>. </a:t>
            </a:r>
            <a:r>
              <a:rPr lang="fr-FR" sz="2000" dirty="0" err="1" smtClean="0"/>
              <a:t>beam</a:t>
            </a:r>
            <a:r>
              <a:rPr lang="fr-FR" sz="2000" dirty="0" smtClean="0"/>
              <a:t>, </a:t>
            </a:r>
            <a:r>
              <a:rPr lang="fr-FR" sz="2000" dirty="0" err="1" smtClean="0"/>
              <a:t>molecule</a:t>
            </a:r>
            <a:r>
              <a:rPr lang="fr-FR" sz="2000" dirty="0" smtClean="0"/>
              <a:t>, Laser, …)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Variety</a:t>
            </a:r>
            <a:r>
              <a:rPr lang="fr-FR" sz="2000" dirty="0" smtClean="0"/>
              <a:t> (fusion </a:t>
            </a:r>
            <a:r>
              <a:rPr lang="fr-FR" sz="2000" dirty="0" err="1" smtClean="0"/>
              <a:t>evaporation</a:t>
            </a:r>
            <a:r>
              <a:rPr lang="fr-FR" sz="2000" dirty="0" smtClean="0"/>
              <a:t>, new TISS, …)</a:t>
            </a:r>
          </a:p>
          <a:p>
            <a:endParaRPr lang="fr-FR" sz="2000" dirty="0"/>
          </a:p>
        </p:txBody>
      </p:sp>
      <p:sp>
        <p:nvSpPr>
          <p:cNvPr id="51" name="Rectangle 50"/>
          <p:cNvSpPr/>
          <p:nvPr/>
        </p:nvSpPr>
        <p:spPr>
          <a:xfrm>
            <a:off x="1195602" y="4258437"/>
            <a:ext cx="2449066" cy="2887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530278" y="421468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be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checked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3BC6-E837-074F-B567-44FC1EAD6613}" type="datetime1">
              <a:rPr lang="fr-FR" smtClean="0"/>
              <a:t>17/10/2022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GCM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BD8-A30D-B54B-9980-9E5CB6CB593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6" name="Picture 2" descr="Tableau périodique des éléments au 28 novembre 2016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72"/>
          <a:stretch/>
        </p:blipFill>
        <p:spPr bwMode="auto">
          <a:xfrm>
            <a:off x="195946" y="802818"/>
            <a:ext cx="6595421" cy="38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92366" y="2696956"/>
            <a:ext cx="4679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ISOLDE ions </a:t>
            </a:r>
            <a:r>
              <a:rPr lang="fr-FR" dirty="0" err="1" smtClean="0"/>
              <a:t>beams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Lasers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SPIRAL1 Target fragmentation </a:t>
            </a:r>
            <a:r>
              <a:rPr lang="fr-FR" dirty="0" err="1" smtClean="0"/>
              <a:t>process</a:t>
            </a:r>
            <a:r>
              <a:rPr lang="fr-FR" dirty="0" smtClean="0"/>
              <a:t> up to Nb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118" y="1790111"/>
            <a:ext cx="364067" cy="117686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51529" y="2611376"/>
            <a:ext cx="327671" cy="334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58819" y="2209209"/>
            <a:ext cx="3039533" cy="40216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94265" y="1815509"/>
            <a:ext cx="373887" cy="402167"/>
          </a:xfrm>
          <a:prstGeom prst="rect">
            <a:avLst/>
          </a:prstGeom>
          <a:solidFill>
            <a:srgbClr val="FFC0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42523" y="3599977"/>
            <a:ext cx="411871" cy="384610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842523" y="993579"/>
            <a:ext cx="52458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Reference :</a:t>
            </a:r>
          </a:p>
          <a:p>
            <a:r>
              <a:rPr lang="fr-FR" sz="1600" i="1" dirty="0" smtClean="0"/>
              <a:t>« Ion </a:t>
            </a:r>
            <a:r>
              <a:rPr lang="fr-FR" sz="1600" i="1" dirty="0" err="1" smtClean="0"/>
              <a:t>beam</a:t>
            </a:r>
            <a:r>
              <a:rPr lang="fr-FR" sz="1600" i="1" dirty="0" smtClean="0"/>
              <a:t> production and </a:t>
            </a:r>
            <a:r>
              <a:rPr lang="fr-FR" sz="1600" i="1" dirty="0" err="1" smtClean="0"/>
              <a:t>study</a:t>
            </a:r>
            <a:r>
              <a:rPr lang="fr-FR" sz="1600" i="1" dirty="0" smtClean="0"/>
              <a:t> of radioactive isotopes </a:t>
            </a:r>
            <a:r>
              <a:rPr lang="fr-FR" sz="1600" i="1" dirty="0" err="1" smtClean="0"/>
              <a:t>with</a:t>
            </a:r>
            <a:r>
              <a:rPr lang="fr-FR" sz="1600" i="1" dirty="0" smtClean="0"/>
              <a:t> the laser ion source at Isolde »</a:t>
            </a:r>
          </a:p>
          <a:p>
            <a:r>
              <a:rPr lang="fr-FR" sz="1600" i="1" dirty="0" smtClean="0"/>
              <a:t>Valentin </a:t>
            </a:r>
            <a:r>
              <a:rPr lang="fr-FR" sz="1600" i="1" dirty="0" err="1" smtClean="0"/>
              <a:t>Fedosseev</a:t>
            </a:r>
            <a:r>
              <a:rPr lang="fr-FR" sz="1600" i="1" dirty="0" smtClean="0"/>
              <a:t> et al – 2017 J. Phys. G : </a:t>
            </a:r>
            <a:r>
              <a:rPr lang="fr-FR" sz="1600" i="1" dirty="0" err="1" smtClean="0"/>
              <a:t>Nucl.Part</a:t>
            </a:r>
            <a:r>
              <a:rPr lang="fr-FR" sz="1600" i="1" dirty="0" smtClean="0"/>
              <a:t>. Phys. 44 084006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77571AE-6793-7441-A76E-18DE66B47C7D}"/>
              </a:ext>
            </a:extLst>
          </p:cNvPr>
          <p:cNvSpPr txBox="1">
            <a:spLocks/>
          </p:cNvSpPr>
          <p:nvPr/>
        </p:nvSpPr>
        <p:spPr>
          <a:xfrm>
            <a:off x="0" y="140194"/>
            <a:ext cx="11797259" cy="616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rgbClr val="3B25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SPIRAL1 : Laser ion source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46135" y="4829343"/>
            <a:ext cx="1038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Publication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Development</a:t>
            </a:r>
            <a:r>
              <a:rPr lang="fr-FR" dirty="0" smtClean="0"/>
              <a:t> of new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if </a:t>
            </a:r>
            <a:r>
              <a:rPr lang="fr-FR" dirty="0" err="1" smtClean="0"/>
              <a:t>unknown</a:t>
            </a:r>
            <a:r>
              <a:rPr lang="fr-FR" dirty="0" smtClean="0"/>
              <a:t> </a:t>
            </a:r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fr-FR" i="1" dirty="0" err="1" smtClean="0"/>
              <a:t>Could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done</a:t>
            </a:r>
            <a:r>
              <a:rPr lang="fr-FR" i="1" dirty="0" smtClean="0"/>
              <a:t> on GISELE tests </a:t>
            </a:r>
            <a:r>
              <a:rPr lang="fr-FR" i="1" dirty="0" err="1" smtClean="0"/>
              <a:t>bench</a:t>
            </a:r>
            <a:r>
              <a:rPr lang="fr-FR" i="1" dirty="0" smtClean="0"/>
              <a:t> </a:t>
            </a:r>
            <a:r>
              <a:rPr lang="fr-FR" i="1" dirty="0" err="1" smtClean="0"/>
              <a:t>according</a:t>
            </a:r>
            <a:r>
              <a:rPr lang="fr-FR" i="1" dirty="0" smtClean="0"/>
              <a:t> to source </a:t>
            </a:r>
            <a:r>
              <a:rPr lang="fr-FR" i="1" dirty="0" err="1" smtClean="0"/>
              <a:t>availability</a:t>
            </a:r>
            <a:endParaRPr lang="fr-FR" i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8871438" y="15385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Discussion </a:t>
            </a:r>
            <a:r>
              <a:rPr lang="fr-FR" i="1" dirty="0" err="1" smtClean="0"/>
              <a:t>with</a:t>
            </a:r>
            <a:r>
              <a:rPr lang="fr-FR" i="1" dirty="0" smtClean="0"/>
              <a:t> N. Lecesne</a:t>
            </a:r>
            <a:endParaRPr lang="fr-FR" i="1" dirty="0"/>
          </a:p>
        </p:txBody>
      </p:sp>
      <p:sp>
        <p:nvSpPr>
          <p:cNvPr id="17" name="Rectangle 16"/>
          <p:cNvSpPr/>
          <p:nvPr/>
        </p:nvSpPr>
        <p:spPr>
          <a:xfrm>
            <a:off x="1207775" y="2185421"/>
            <a:ext cx="411871" cy="40216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926751" y="2607506"/>
            <a:ext cx="2018064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40315" y="2958486"/>
            <a:ext cx="327671" cy="7472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39356" y="3811780"/>
            <a:ext cx="696349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633622" y="3828587"/>
            <a:ext cx="661299" cy="321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273762" y="3826105"/>
            <a:ext cx="1024590" cy="3481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268913" y="2968112"/>
            <a:ext cx="1675902" cy="367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850633" y="2721830"/>
            <a:ext cx="411871" cy="384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1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77571AE-6793-7441-A76E-18DE66B47C7D}"/>
              </a:ext>
            </a:extLst>
          </p:cNvPr>
          <p:cNvSpPr txBox="1">
            <a:spLocks/>
          </p:cNvSpPr>
          <p:nvPr/>
        </p:nvSpPr>
        <p:spPr>
          <a:xfrm>
            <a:off x="0" y="140194"/>
            <a:ext cx="11797259" cy="616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rgbClr val="3B25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SPIRAL1 : Laser ion source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07450" y="6356352"/>
            <a:ext cx="2743200" cy="365125"/>
          </a:xfrm>
        </p:spPr>
        <p:txBody>
          <a:bodyPr/>
          <a:lstStyle/>
          <a:p>
            <a:pPr algn="r"/>
            <a:fld id="{EF143BD8-A30D-B54B-9980-9E5CB6CB593A}" type="slidenum">
              <a:rPr lang="fr-FR" smtClean="0"/>
              <a:pPr algn="r"/>
              <a:t>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52119" y="993561"/>
            <a:ext cx="111159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Technical</a:t>
            </a:r>
            <a:r>
              <a:rPr lang="fr-FR" sz="2000" b="1" dirty="0"/>
              <a:t> installation </a:t>
            </a:r>
            <a:r>
              <a:rPr lang="fr-FR" sz="2000" b="1" dirty="0" smtClean="0"/>
              <a:t>:</a:t>
            </a:r>
            <a:endParaRPr lang="fr-FR" sz="2000" b="1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dirty="0"/>
              <a:t>Laser </a:t>
            </a:r>
            <a:r>
              <a:rPr lang="fr-FR" sz="2000" dirty="0" err="1"/>
              <a:t>devices</a:t>
            </a:r>
            <a:r>
              <a:rPr lang="fr-FR" sz="2000" dirty="0"/>
              <a:t>, </a:t>
            </a:r>
            <a:r>
              <a:rPr lang="fr-FR" sz="2000" dirty="0" err="1"/>
              <a:t>equipements</a:t>
            </a:r>
            <a:r>
              <a:rPr lang="fr-FR" sz="2000" dirty="0"/>
              <a:t> and infrastructure </a:t>
            </a:r>
            <a:r>
              <a:rPr lang="fr-FR" sz="2000" dirty="0" err="1"/>
              <a:t>requirements</a:t>
            </a:r>
            <a:r>
              <a:rPr lang="fr-FR" sz="2000" dirty="0"/>
              <a:t> are well </a:t>
            </a:r>
            <a:r>
              <a:rPr lang="fr-FR" sz="2000" dirty="0" err="1"/>
              <a:t>known</a:t>
            </a:r>
            <a:r>
              <a:rPr lang="fr-FR" sz="2000" dirty="0"/>
              <a:t> (GISELE, S3</a:t>
            </a:r>
            <a:r>
              <a:rPr lang="fr-FR" sz="2000" dirty="0" smtClean="0"/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dirty="0" err="1" smtClean="0"/>
              <a:t>Define</a:t>
            </a:r>
            <a:r>
              <a:rPr lang="fr-FR" sz="2000" dirty="0" smtClean="0"/>
              <a:t> the best location</a:t>
            </a:r>
            <a:endParaRPr lang="fr-FR" sz="2000" dirty="0"/>
          </a:p>
          <a:p>
            <a:endParaRPr lang="fr-FR" sz="2000" b="1" dirty="0"/>
          </a:p>
          <a:p>
            <a:r>
              <a:rPr lang="fr-FR" sz="2000" b="1" dirty="0" err="1" smtClean="0"/>
              <a:t>Safety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authorization</a:t>
            </a:r>
            <a:r>
              <a:rPr lang="fr-FR" sz="2000" b="1" dirty="0" smtClean="0"/>
              <a:t> :</a:t>
            </a:r>
            <a:endParaRPr lang="fr-FR" dirty="0" smtClean="0"/>
          </a:p>
          <a:p>
            <a:r>
              <a:rPr lang="fr-FR" sz="2000" dirty="0" err="1" smtClean="0"/>
              <a:t>Some</a:t>
            </a:r>
            <a:r>
              <a:rPr lang="fr-FR" sz="2000" dirty="0" smtClean="0"/>
              <a:t> Laser installations are </a:t>
            </a:r>
            <a:r>
              <a:rPr lang="fr-FR" sz="2000" dirty="0" err="1" smtClean="0"/>
              <a:t>already</a:t>
            </a:r>
            <a:r>
              <a:rPr lang="fr-FR" sz="2000" dirty="0" smtClean="0"/>
              <a:t> </a:t>
            </a:r>
            <a:r>
              <a:rPr lang="fr-FR" sz="2000" dirty="0" err="1" smtClean="0"/>
              <a:t>studied</a:t>
            </a:r>
            <a:r>
              <a:rPr lang="fr-FR" sz="2000" dirty="0" smtClean="0"/>
              <a:t> at GANIL (GISELE, S3)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dirty="0" err="1" smtClean="0"/>
              <a:t>Technical</a:t>
            </a:r>
            <a:r>
              <a:rPr lang="fr-FR" sz="2000" dirty="0" smtClean="0"/>
              <a:t> solutions are </a:t>
            </a:r>
            <a:r>
              <a:rPr lang="fr-FR" sz="2000" dirty="0" err="1" smtClean="0"/>
              <a:t>already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developed</a:t>
            </a:r>
            <a:r>
              <a:rPr lang="fr-FR" sz="2000" dirty="0" smtClean="0"/>
              <a:t> for </a:t>
            </a:r>
            <a:r>
              <a:rPr lang="fr-FR" sz="2000" dirty="0" err="1" smtClean="0"/>
              <a:t>fire</a:t>
            </a:r>
            <a:r>
              <a:rPr lang="fr-FR" sz="2000" dirty="0" smtClean="0"/>
              <a:t> protection and nuclear ventilation </a:t>
            </a:r>
            <a:r>
              <a:rPr lang="fr-FR" sz="2000" dirty="0" err="1" smtClean="0"/>
              <a:t>constraint</a:t>
            </a:r>
            <a:r>
              <a:rPr lang="fr-FR" sz="2000" dirty="0" smtClean="0"/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dirty="0" smtClean="0"/>
              <a:t>Interne </a:t>
            </a:r>
            <a:r>
              <a:rPr lang="fr-FR" sz="2000" dirty="0" err="1" smtClean="0"/>
              <a:t>authorization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ok, but have to </a:t>
            </a:r>
            <a:r>
              <a:rPr lang="fr-FR" sz="2000" dirty="0" err="1" smtClean="0"/>
              <a:t>be</a:t>
            </a:r>
            <a:r>
              <a:rPr lang="fr-FR" sz="2000" dirty="0" smtClean="0"/>
              <a:t> check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more </a:t>
            </a:r>
            <a:r>
              <a:rPr lang="fr-FR" sz="2000" dirty="0" err="1" smtClean="0"/>
              <a:t>precise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endParaRPr lang="fr-FR" sz="2000" dirty="0" smtClean="0"/>
          </a:p>
        </p:txBody>
      </p:sp>
      <p:sp>
        <p:nvSpPr>
          <p:cNvPr id="38" name="ZoneTexte 37"/>
          <p:cNvSpPr txBox="1"/>
          <p:nvPr/>
        </p:nvSpPr>
        <p:spPr>
          <a:xfrm>
            <a:off x="375092" y="3784664"/>
            <a:ext cx="110930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Cost</a:t>
            </a:r>
            <a:r>
              <a:rPr lang="fr-FR" sz="2000" b="1" dirty="0" smtClean="0"/>
              <a:t> :</a:t>
            </a:r>
          </a:p>
          <a:p>
            <a:r>
              <a:rPr lang="fr-FR" sz="2000" dirty="0" smtClean="0"/>
              <a:t>Laser </a:t>
            </a:r>
            <a:r>
              <a:rPr lang="fr-FR" sz="2000" dirty="0" err="1" smtClean="0"/>
              <a:t>equipement</a:t>
            </a:r>
            <a:r>
              <a:rPr lang="fr-FR" sz="2000" dirty="0" smtClean="0"/>
              <a:t> : 500k€ </a:t>
            </a:r>
            <a:endParaRPr lang="fr-FR" sz="2000" dirty="0"/>
          </a:p>
          <a:p>
            <a:r>
              <a:rPr lang="fr-FR" sz="2000" dirty="0" smtClean="0"/>
              <a:t>Laser room and infrastructure : 180k€ (S3)</a:t>
            </a:r>
          </a:p>
          <a:p>
            <a:endParaRPr lang="fr-FR" dirty="0" smtClean="0"/>
          </a:p>
          <a:p>
            <a:r>
              <a:rPr lang="fr-FR" sz="2000" b="1" dirty="0" err="1" smtClean="0"/>
              <a:t>Human</a:t>
            </a:r>
            <a:r>
              <a:rPr lang="fr-FR" sz="2000" b="1" dirty="0" smtClean="0"/>
              <a:t> ressource :</a:t>
            </a:r>
          </a:p>
          <a:p>
            <a:r>
              <a:rPr lang="fr-FR" sz="2000" dirty="0" smtClean="0"/>
              <a:t>1 </a:t>
            </a:r>
            <a:r>
              <a:rPr lang="fr-FR" sz="2000" dirty="0" err="1" smtClean="0"/>
              <a:t>reseach</a:t>
            </a:r>
            <a:r>
              <a:rPr lang="fr-FR" sz="2000" dirty="0" smtClean="0"/>
              <a:t> </a:t>
            </a:r>
            <a:r>
              <a:rPr lang="fr-FR" sz="2000" dirty="0" err="1" smtClean="0"/>
              <a:t>engineer</a:t>
            </a:r>
            <a:r>
              <a:rPr lang="fr-FR" sz="2000" dirty="0" smtClean="0"/>
              <a:t> + 1 PhD to </a:t>
            </a:r>
            <a:r>
              <a:rPr lang="fr-FR" sz="2000" dirty="0" err="1" smtClean="0"/>
              <a:t>adapt</a:t>
            </a:r>
            <a:r>
              <a:rPr lang="fr-FR" sz="2000" dirty="0" smtClean="0"/>
              <a:t> TISS, </a:t>
            </a:r>
            <a:r>
              <a:rPr lang="fr-FR" sz="2000" dirty="0" err="1" smtClean="0"/>
              <a:t>install</a:t>
            </a:r>
            <a:r>
              <a:rPr lang="fr-FR" sz="2000" dirty="0" smtClean="0"/>
              <a:t> Laser and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</a:t>
            </a:r>
            <a:r>
              <a:rPr lang="fr-FR" sz="2000" dirty="0" err="1" smtClean="0"/>
              <a:t>ionization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schemes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871438" y="75700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Discussion </a:t>
            </a:r>
            <a:r>
              <a:rPr lang="fr-FR" i="1" dirty="0" err="1" smtClean="0"/>
              <a:t>with</a:t>
            </a:r>
            <a:r>
              <a:rPr lang="fr-FR" i="1" dirty="0" smtClean="0"/>
              <a:t> N. Lecesne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010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77571AE-6793-7441-A76E-18DE66B47C7D}"/>
              </a:ext>
            </a:extLst>
          </p:cNvPr>
          <p:cNvSpPr txBox="1">
            <a:spLocks/>
          </p:cNvSpPr>
          <p:nvPr/>
        </p:nvSpPr>
        <p:spPr>
          <a:xfrm>
            <a:off x="0" y="140194"/>
            <a:ext cx="11797259" cy="616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rgbClr val="3B25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SPIRAL1 : Laser ion source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949678" y="3582466"/>
            <a:ext cx="2743200" cy="365125"/>
          </a:xfrm>
        </p:spPr>
        <p:txBody>
          <a:bodyPr/>
          <a:lstStyle/>
          <a:p>
            <a:fld id="{7FCAAC91-69BB-E546-9B4E-246292BA649A}" type="datetime1">
              <a:rPr lang="fr-FR" smtClean="0"/>
              <a:t>17/10/2022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07450" y="6356352"/>
            <a:ext cx="2743200" cy="365125"/>
          </a:xfrm>
        </p:spPr>
        <p:txBody>
          <a:bodyPr/>
          <a:lstStyle/>
          <a:p>
            <a:pPr algn="r"/>
            <a:fld id="{EF143BD8-A30D-B54B-9980-9E5CB6CB593A}" type="slidenum">
              <a:rPr lang="fr-FR" smtClean="0"/>
              <a:pPr algn="r"/>
              <a:t>6</a:t>
            </a:fld>
            <a:endParaRPr lang="fr-FR" dirty="0"/>
          </a:p>
        </p:txBody>
      </p:sp>
      <p:pic>
        <p:nvPicPr>
          <p:cNvPr id="40" name="Picture 2" descr="http://ael.ganil.local/aiden/spiral/Plan%20sous-sol%20UPSP1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2889" y="1183072"/>
            <a:ext cx="1078030" cy="1309035"/>
          </a:xfrm>
          <a:prstGeom prst="rect">
            <a:avLst/>
          </a:prstGeom>
          <a:noFill/>
        </p:spPr>
      </p:pic>
      <p:pic>
        <p:nvPicPr>
          <p:cNvPr id="39" name="Picture 4" descr="http://ael.ganil.local/aiden/spiral/Niveau0.gif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1" t="21672" r="6551" b="10441"/>
          <a:stretch/>
        </p:blipFill>
        <p:spPr bwMode="auto">
          <a:xfrm>
            <a:off x="1225777" y="538179"/>
            <a:ext cx="6718931" cy="370004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50758" y="1575864"/>
            <a:ext cx="45719" cy="958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 rot="5400000">
            <a:off x="4907503" y="1874762"/>
            <a:ext cx="45719" cy="12865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861658" y="2141014"/>
            <a:ext cx="501650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Laser room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777" y="4250404"/>
            <a:ext cx="3820760" cy="18890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6432" y="631769"/>
            <a:ext cx="2923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1400" dirty="0" smtClean="0"/>
              <a:t>Orange : 0 </a:t>
            </a:r>
            <a:r>
              <a:rPr lang="fr-FR" sz="1400" dirty="0" err="1" smtClean="0"/>
              <a:t>level</a:t>
            </a:r>
            <a:endParaRPr lang="fr-FR" sz="1400" dirty="0" smtClean="0"/>
          </a:p>
          <a:p>
            <a:pPr marL="0" lvl="1"/>
            <a:r>
              <a:rPr lang="fr-FR" sz="1400" dirty="0" smtClean="0"/>
              <a:t>Bleu : </a:t>
            </a:r>
            <a:r>
              <a:rPr lang="fr-FR" sz="1400" dirty="0"/>
              <a:t>U</a:t>
            </a:r>
            <a:r>
              <a:rPr lang="fr-FR" sz="1400" dirty="0" smtClean="0"/>
              <a:t>nderground</a:t>
            </a:r>
          </a:p>
        </p:txBody>
      </p:sp>
      <p:sp>
        <p:nvSpPr>
          <p:cNvPr id="44" name="Forme libre 43"/>
          <p:cNvSpPr/>
          <p:nvPr/>
        </p:nvSpPr>
        <p:spPr>
          <a:xfrm>
            <a:off x="2113280" y="5464955"/>
            <a:ext cx="1463675" cy="492125"/>
          </a:xfrm>
          <a:custGeom>
            <a:avLst/>
            <a:gdLst>
              <a:gd name="connsiteX0" fmla="*/ 0 w 1463675"/>
              <a:gd name="connsiteY0" fmla="*/ 50800 h 492125"/>
              <a:gd name="connsiteX1" fmla="*/ 835025 w 1463675"/>
              <a:gd name="connsiteY1" fmla="*/ 0 h 492125"/>
              <a:gd name="connsiteX2" fmla="*/ 1463675 w 1463675"/>
              <a:gd name="connsiteY2" fmla="*/ 390525 h 492125"/>
              <a:gd name="connsiteX3" fmla="*/ 95250 w 1463675"/>
              <a:gd name="connsiteY3" fmla="*/ 492125 h 492125"/>
              <a:gd name="connsiteX4" fmla="*/ 0 w 1463675"/>
              <a:gd name="connsiteY4" fmla="*/ 5080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675" h="492125">
                <a:moveTo>
                  <a:pt x="0" y="50800"/>
                </a:moveTo>
                <a:lnTo>
                  <a:pt x="835025" y="0"/>
                </a:lnTo>
                <a:lnTo>
                  <a:pt x="1463675" y="390525"/>
                </a:lnTo>
                <a:lnTo>
                  <a:pt x="95250" y="492125"/>
                </a:lnTo>
                <a:lnTo>
                  <a:pt x="0" y="50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fr-FR" sz="1400" dirty="0" smtClean="0"/>
              <a:t>Laser room</a:t>
            </a:r>
            <a:endParaRPr lang="fr-FR" sz="1400" dirty="0"/>
          </a:p>
        </p:txBody>
      </p:sp>
      <p:sp>
        <p:nvSpPr>
          <p:cNvPr id="53" name="Rectangle 52"/>
          <p:cNvSpPr/>
          <p:nvPr/>
        </p:nvSpPr>
        <p:spPr>
          <a:xfrm>
            <a:off x="3053080" y="4777038"/>
            <a:ext cx="808578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3021330" y="4777038"/>
            <a:ext cx="63500" cy="13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829908" y="4773863"/>
            <a:ext cx="63500" cy="13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545" y="4186785"/>
            <a:ext cx="3431089" cy="20041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499084" y="4748790"/>
            <a:ext cx="2000460" cy="11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 rot="3275574">
            <a:off x="7307057" y="4963272"/>
            <a:ext cx="619450" cy="98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642" y="3093381"/>
            <a:ext cx="1418615" cy="307161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9300530" y="3478759"/>
            <a:ext cx="87360" cy="1229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1" y="1477516"/>
            <a:ext cx="2624501" cy="121211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 rot="21349287" flipH="1">
            <a:off x="8221162" y="1818018"/>
            <a:ext cx="2133600" cy="28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avec flèche 61"/>
          <p:cNvCxnSpPr/>
          <p:nvPr/>
        </p:nvCxnSpPr>
        <p:spPr>
          <a:xfrm flipH="1" flipV="1">
            <a:off x="2900680" y="4838950"/>
            <a:ext cx="12700" cy="750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53" idx="3"/>
          </p:cNvCxnSpPr>
          <p:nvPr/>
        </p:nvCxnSpPr>
        <p:spPr>
          <a:xfrm flipV="1">
            <a:off x="2913380" y="4840538"/>
            <a:ext cx="948278" cy="7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5485215" y="4812290"/>
            <a:ext cx="18970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endCxn id="56" idx="3"/>
          </p:cNvCxnSpPr>
          <p:nvPr/>
        </p:nvCxnSpPr>
        <p:spPr>
          <a:xfrm>
            <a:off x="7483141" y="4790970"/>
            <a:ext cx="313090" cy="474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58" idx="0"/>
            <a:endCxn id="58" idx="2"/>
          </p:cNvCxnSpPr>
          <p:nvPr/>
        </p:nvCxnSpPr>
        <p:spPr>
          <a:xfrm>
            <a:off x="9344210" y="3478759"/>
            <a:ext cx="0" cy="1229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60" idx="3"/>
            <a:endCxn id="60" idx="1"/>
          </p:cNvCxnSpPr>
          <p:nvPr/>
        </p:nvCxnSpPr>
        <p:spPr>
          <a:xfrm flipV="1">
            <a:off x="8223998" y="1880719"/>
            <a:ext cx="2127928" cy="155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rganigramme : Processus 76"/>
          <p:cNvSpPr/>
          <p:nvPr/>
        </p:nvSpPr>
        <p:spPr>
          <a:xfrm>
            <a:off x="5452151" y="1452080"/>
            <a:ext cx="288652" cy="2466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 smtClean="0"/>
              <a:t>ECS</a:t>
            </a:r>
            <a:endParaRPr lang="fr-FR" sz="3600" dirty="0"/>
          </a:p>
        </p:txBody>
      </p:sp>
      <p:cxnSp>
        <p:nvCxnSpPr>
          <p:cNvPr id="79" name="Connecteur droit avec flèche 78"/>
          <p:cNvCxnSpPr/>
          <p:nvPr/>
        </p:nvCxnSpPr>
        <p:spPr>
          <a:xfrm flipH="1" flipV="1">
            <a:off x="5740805" y="2534714"/>
            <a:ext cx="2891358" cy="83538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 flipV="1">
            <a:off x="5175034" y="2598214"/>
            <a:ext cx="1157595" cy="178822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465662" y="2604376"/>
            <a:ext cx="947565" cy="2034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>
            <a:stCxn id="59" idx="1"/>
          </p:cNvCxnSpPr>
          <p:nvPr/>
        </p:nvCxnSpPr>
        <p:spPr>
          <a:xfrm flipH="1">
            <a:off x="5596477" y="2083576"/>
            <a:ext cx="2541684" cy="16224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8073205" y="69116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Laser system</a:t>
            </a:r>
            <a:endParaRPr lang="fr-FR" i="1" dirty="0"/>
          </a:p>
        </p:txBody>
      </p:sp>
      <p:sp>
        <p:nvSpPr>
          <p:cNvPr id="98" name="ZoneTexte 97"/>
          <p:cNvSpPr txBox="1"/>
          <p:nvPr/>
        </p:nvSpPr>
        <p:spPr>
          <a:xfrm>
            <a:off x="10027683" y="14416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D1P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62" y="1853744"/>
            <a:ext cx="2465462" cy="13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41020</TotalTime>
  <Words>372</Words>
  <Application>Microsoft Office PowerPoint</Application>
  <PresentationFormat>Grand écran</PresentationFormat>
  <Paragraphs>99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Thème Office</vt:lpstr>
      <vt:lpstr> SPIRAL1  Flash talk &amp; discussions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Dubois Mickael</cp:lastModifiedBy>
  <cp:revision>383</cp:revision>
  <cp:lastPrinted>2021-09-17T11:25:06Z</cp:lastPrinted>
  <dcterms:created xsi:type="dcterms:W3CDTF">2020-11-24T13:39:17Z</dcterms:created>
  <dcterms:modified xsi:type="dcterms:W3CDTF">2022-10-17T14:09:36Z</dcterms:modified>
</cp:coreProperties>
</file>