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72" r:id="rId9"/>
    <p:sldId id="268" r:id="rId10"/>
    <p:sldId id="264" r:id="rId11"/>
    <p:sldId id="266" r:id="rId12"/>
    <p:sldId id="270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alle Alain" initials="SA" lastIdx="4" clrIdx="0">
    <p:extLst>
      <p:ext uri="{19B8F6BF-5375-455C-9EA6-DF929625EA0E}">
        <p15:presenceInfo xmlns:p15="http://schemas.microsoft.com/office/powerpoint/2012/main" userId="S-1-5-21-4214520284-2192796274-1834499735-2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782" autoAdjust="0"/>
  </p:normalViewPr>
  <p:slideViewPr>
    <p:cSldViewPr snapToGrid="0">
      <p:cViewPr varScale="1">
        <p:scale>
          <a:sx n="69" d="100"/>
          <a:sy n="69" d="100"/>
        </p:scale>
        <p:origin x="50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4T17:02:08.608" idx="1">
    <p:pos x="2095" y="1444"/>
    <p:text>Moyens ?</p:text>
    <p:extLst>
      <p:ext uri="{C676402C-5697-4E1C-873F-D02D1690AC5C}">
        <p15:threadingInfo xmlns:p15="http://schemas.microsoft.com/office/powerpoint/2012/main" timeZoneBias="-120"/>
      </p:ext>
    </p:extLst>
  </p:cm>
  <p:cm authorId="1" dt="2022-10-14T17:02:45.328" idx="2">
    <p:pos x="1384" y="1661"/>
    <p:text>0,5 mA moyens</p:text>
    <p:extLst>
      <p:ext uri="{C676402C-5697-4E1C-873F-D02D1690AC5C}">
        <p15:threadingInfo xmlns:p15="http://schemas.microsoft.com/office/powerpoint/2012/main" timeZoneBias="-120"/>
      </p:ext>
    </p:extLst>
  </p:cm>
  <p:cm authorId="1" dt="2022-10-14T17:03:35.499" idx="4">
    <p:pos x="2491" y="2962"/>
    <p:text>Moyens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EC4F-5309-4E58-878A-0173153FEA6D}" type="datetimeFigureOut">
              <a:rPr lang="fr-FR" smtClean="0"/>
              <a:t>16/10/2022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1DB-E8D2-4D87-8D71-E592C8A2B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68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F01DB-E8D2-4D87-8D71-E592C8A2B6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07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A5F8E-0DA2-427F-80D5-A7D732D5A3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0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Tuning</a:t>
            </a:r>
            <a:r>
              <a:rPr lang="fr-FR" dirty="0" smtClean="0"/>
              <a:t> of the LINAC  32% </a:t>
            </a:r>
            <a:r>
              <a:rPr lang="fr-FR" dirty="0" smtClean="0">
                <a:sym typeface="Wingdings" panose="05000000000000000000" pitchFamily="2" charset="2"/>
              </a:rPr>
              <a:t> 21% 730h570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Unused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beams</a:t>
            </a:r>
            <a:r>
              <a:rPr lang="fr-FR" dirty="0" smtClean="0">
                <a:sym typeface="Wingdings" panose="05000000000000000000" pitchFamily="2" charset="2"/>
              </a:rPr>
              <a:t> 39 %  16 % 920 430h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Physics</a:t>
            </a:r>
            <a:r>
              <a:rPr lang="fr-FR" dirty="0" smtClean="0">
                <a:sym typeface="Wingdings" panose="05000000000000000000" pitchFamily="2" charset="2"/>
              </a:rPr>
              <a:t> 9%  24 % 280</a:t>
            </a:r>
            <a:r>
              <a:rPr lang="fr-FR" baseline="0" dirty="0" smtClean="0">
                <a:sym typeface="Wingdings" panose="05000000000000000000" pitchFamily="2" charset="2"/>
              </a:rPr>
              <a:t> h 680h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Technical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difficulties</a:t>
            </a:r>
            <a:r>
              <a:rPr lang="fr-FR" dirty="0" smtClean="0">
                <a:sym typeface="Wingdings" panose="05000000000000000000" pitchFamily="2" charset="2"/>
              </a:rPr>
              <a:t>  400 890h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The pourcentage of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went</a:t>
            </a:r>
            <a:r>
              <a:rPr lang="fr-FR" dirty="0" smtClean="0"/>
              <a:t> up due to the </a:t>
            </a:r>
            <a:r>
              <a:rPr lang="fr-FR" dirty="0" err="1" smtClean="0"/>
              <a:t>availability</a:t>
            </a:r>
            <a:r>
              <a:rPr lang="fr-FR" dirty="0" smtClean="0"/>
              <a:t> of </a:t>
            </a:r>
            <a:r>
              <a:rPr lang="fr-FR" dirty="0" err="1" smtClean="0"/>
              <a:t>deutron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r>
              <a:rPr lang="fr-FR" dirty="0" smtClean="0"/>
              <a:t> in NFS</a:t>
            </a:r>
          </a:p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amount</a:t>
            </a:r>
            <a:r>
              <a:rPr lang="fr-FR" dirty="0" smtClean="0"/>
              <a:t> of </a:t>
            </a:r>
            <a:r>
              <a:rPr lang="fr-FR" dirty="0" err="1" smtClean="0"/>
              <a:t>technical</a:t>
            </a:r>
            <a:r>
              <a:rPr lang="fr-FR" dirty="0" smtClean="0"/>
              <a:t> issues </a:t>
            </a:r>
            <a:r>
              <a:rPr lang="fr-FR" dirty="0" err="1" smtClean="0"/>
              <a:t>went</a:t>
            </a:r>
            <a:r>
              <a:rPr lang="fr-FR" dirty="0" smtClean="0"/>
              <a:t> up due to the </a:t>
            </a:r>
            <a:r>
              <a:rPr lang="fr-FR" dirty="0" err="1" smtClean="0"/>
              <a:t>comissioning</a:t>
            </a:r>
            <a:r>
              <a:rPr lang="fr-FR" dirty="0" smtClean="0"/>
              <a:t> of the machine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F01DB-E8D2-4D87-8D71-E592C8A2B6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4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F01DB-E8D2-4D87-8D71-E592C8A2B6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41DE0E-0540-2440-A035-76B88D10B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951"/>
            <a:ext cx="121920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46351"/>
            <a:ext cx="10363200" cy="2387600"/>
          </a:xfrm>
        </p:spPr>
        <p:txBody>
          <a:bodyPr anchor="ctr"/>
          <a:lstStyle>
            <a:lvl1pPr algn="ctr">
              <a:defRPr sz="30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35275"/>
            <a:ext cx="10363200" cy="618981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04" y="241873"/>
            <a:ext cx="3539067" cy="6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41DE0E-0540-2440-A035-76B88D10B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951"/>
            <a:ext cx="121920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46351"/>
            <a:ext cx="10363200" cy="2387600"/>
          </a:xfrm>
        </p:spPr>
        <p:txBody>
          <a:bodyPr anchor="ctr"/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04" y="241873"/>
            <a:ext cx="3539067" cy="6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B16245-D5E6-3B43-A446-1EBA12C02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1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208" y="1579419"/>
            <a:ext cx="5373593" cy="45975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419"/>
            <a:ext cx="5373595" cy="45975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5BC745-DB01-6442-BB51-308F21815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54A063-8A2B-0A4C-B242-97BDF62A7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71DF79-2563-244F-8EC4-703B182457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8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3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06" y="365127"/>
            <a:ext cx="10899589" cy="10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206" y="1579419"/>
            <a:ext cx="10899589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0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2727" y="6356352"/>
            <a:ext cx="337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C848-028C-4D4F-8CD7-DB75C9CC857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A813BCD-88D2-3F41-A539-AF20714E922C}"/>
              </a:ext>
            </a:extLst>
          </p:cNvPr>
          <p:cNvCxnSpPr>
            <a:cxnSpLocks/>
          </p:cNvCxnSpPr>
          <p:nvPr/>
        </p:nvCxnSpPr>
        <p:spPr>
          <a:xfrm>
            <a:off x="646207" y="6322060"/>
            <a:ext cx="1089958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rgbClr val="3B25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3B256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SPIRAL 2 -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Hanna </a:t>
            </a:r>
            <a:r>
              <a:rPr lang="fr-FR" dirty="0" err="1" smtClean="0"/>
              <a:t>Frånberg</a:t>
            </a:r>
            <a:r>
              <a:rPr lang="fr-FR" dirty="0" smtClean="0"/>
              <a:t> Delahaye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208" y="1579420"/>
            <a:ext cx="5373593" cy="1627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2020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LINAC proton acceleration at 16 kW was accomplished. </a:t>
            </a:r>
          </a:p>
          <a:p>
            <a:pPr marL="0" indent="0">
              <a:buNone/>
            </a:pPr>
            <a:r>
              <a:rPr lang="en-GB" dirty="0" smtClean="0"/>
              <a:t>Full operation 24h/24 7d/7 was put in place.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579419"/>
            <a:ext cx="5623560" cy="4597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2021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3 runs: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Deuterons 20 MeV/A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Tests 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ACCT/DCCT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Bunch selector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Optimisation of tuning with different frequencies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Modification of the scrapper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BPM (noise reductions,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Experiments with neutron converter at NFS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Characterisation of converters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issues 2020 and 2021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Due to the operation of deuteron beams and higher power achieved in 2021 the technical issues also increased. </a:t>
            </a:r>
          </a:p>
          <a:p>
            <a:r>
              <a:rPr lang="en-GB" dirty="0" smtClean="0"/>
              <a:t>Some of the </a:t>
            </a:r>
            <a:r>
              <a:rPr lang="en-GB" dirty="0"/>
              <a:t>necessary modifications were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the beam bunch selector equipment. A new design was made and installed for the run 2022</a:t>
            </a:r>
          </a:p>
          <a:p>
            <a:pPr lvl="1"/>
            <a:r>
              <a:rPr lang="en-GB" dirty="0" smtClean="0"/>
              <a:t>Spare equipment's for the power supplies for the same has been foreseen.</a:t>
            </a:r>
          </a:p>
          <a:p>
            <a:pPr lvl="1"/>
            <a:r>
              <a:rPr lang="en-GB" dirty="0" smtClean="0"/>
              <a:t>A RF tube for one of the cavity underwent serious damages and was exchanged. </a:t>
            </a:r>
          </a:p>
          <a:p>
            <a:pPr lvl="1"/>
            <a:r>
              <a:rPr lang="en-GB" dirty="0" smtClean="0"/>
              <a:t>The deuteron source had isolation difficulties on the RF tube. </a:t>
            </a:r>
          </a:p>
          <a:p>
            <a:pPr lvl="1"/>
            <a:r>
              <a:rPr lang="en-GB" dirty="0" smtClean="0"/>
              <a:t>A modification of the filters for the RF tubes for the RFQ was obligatory . 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Various modifications of the beam diagnostics and monitoring were performed while gaining knowledge of their behaviour with beam.</a:t>
            </a:r>
          </a:p>
          <a:p>
            <a:r>
              <a:rPr lang="en-GB" dirty="0" smtClean="0"/>
              <a:t>New algorithms for tuning of the cavities - Control systems</a:t>
            </a:r>
          </a:p>
          <a:p>
            <a:r>
              <a:rPr lang="en-GB" dirty="0" smtClean="0"/>
              <a:t>Changes in the alarm system for the different equipment. </a:t>
            </a:r>
          </a:p>
          <a:p>
            <a:pPr lvl="1"/>
            <a:r>
              <a:rPr lang="en-GB" dirty="0" smtClean="0"/>
              <a:t>Faster intervention time 24h/7</a:t>
            </a:r>
          </a:p>
          <a:p>
            <a:endParaRPr lang="en-GB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104" y="4657350"/>
            <a:ext cx="2154009" cy="151961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40393" y="4473157"/>
            <a:ext cx="1257963" cy="18880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 lights</a:t>
            </a:r>
            <a:endParaRPr lang="fr-FR" dirty="0"/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7" y="1312823"/>
            <a:ext cx="4815350" cy="1594240"/>
          </a:xfrm>
          <a:ln w="6350">
            <a:solidFill>
              <a:schemeClr val="tx1"/>
            </a:solidFill>
          </a:ln>
        </p:spPr>
      </p:pic>
      <p:pic>
        <p:nvPicPr>
          <p:cNvPr id="6" name="Espace réservé du contenu 5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7" y="3452424"/>
            <a:ext cx="6230482" cy="3015036"/>
          </a:xfrm>
          <a:ln>
            <a:solidFill>
              <a:schemeClr val="tx1"/>
            </a:solidFill>
          </a:ln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25" y="1168311"/>
            <a:ext cx="5536389" cy="4243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talks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Monday 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Session 4: SPIRAL 1 beams</a:t>
            </a:r>
          </a:p>
          <a:p>
            <a:r>
              <a:rPr lang="en-GB" sz="2400" dirty="0" smtClean="0"/>
              <a:t>Wednesday: 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Session 3: CSS renovation sessions </a:t>
            </a:r>
          </a:p>
          <a:p>
            <a:r>
              <a:rPr lang="en-GB" sz="2400" dirty="0" smtClean="0"/>
              <a:t>Thursday: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Session 3: Inter-facility developments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Session 4: SPIRAL2 : Accelerator Perspective</a:t>
            </a:r>
          </a:p>
          <a:p>
            <a:r>
              <a:rPr lang="en-GB" sz="2400" dirty="0" smtClean="0"/>
              <a:t>Friday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Session 1: DESIR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 wish you a very nice conference and plenty of discussions. 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r>
              <a:rPr lang="fr-FR" dirty="0" smtClean="0"/>
              <a:t> of </a:t>
            </a:r>
            <a:r>
              <a:rPr lang="fr-FR" dirty="0" err="1" smtClean="0"/>
              <a:t>my</a:t>
            </a:r>
            <a:r>
              <a:rPr lang="fr-FR" dirty="0" smtClean="0"/>
              <a:t> talk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GANIL – SPIRAL 2 </a:t>
            </a:r>
            <a:r>
              <a:rPr lang="fr-FR" dirty="0" err="1" smtClean="0"/>
              <a:t>were</a:t>
            </a:r>
            <a:r>
              <a:rPr lang="fr-FR" dirty="0" smtClean="0"/>
              <a:t> are </a:t>
            </a:r>
            <a:r>
              <a:rPr lang="fr-FR" dirty="0" err="1" smtClean="0"/>
              <a:t>we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Statistics</a:t>
            </a:r>
            <a:r>
              <a:rPr lang="fr-FR" dirty="0" smtClean="0"/>
              <a:t> of </a:t>
            </a:r>
            <a:r>
              <a:rPr lang="fr-FR" dirty="0" err="1" smtClean="0"/>
              <a:t>operation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GANIL-SPIRAL2</a:t>
            </a:r>
            <a:endParaRPr lang="en-GB" dirty="0"/>
          </a:p>
        </p:txBody>
      </p:sp>
      <p:graphicFrame>
        <p:nvGraphicFramePr>
          <p:cNvPr id="53" name="Tableau 8">
            <a:extLst>
              <a:ext uri="{FF2B5EF4-FFF2-40B4-BE49-F238E27FC236}">
                <a16:creationId xmlns:a16="http://schemas.microsoft.com/office/drawing/2014/main" id="{8DB1B575-D84B-AE47-A42B-1F2B06C2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20085"/>
              </p:ext>
            </p:extLst>
          </p:nvPr>
        </p:nvGraphicFramePr>
        <p:xfrm>
          <a:off x="493809" y="2263897"/>
          <a:ext cx="3317100" cy="1950484"/>
        </p:xfrm>
        <a:graphic>
          <a:graphicData uri="http://schemas.openxmlformats.org/drawingml/2006/table">
            <a:tbl>
              <a:tblPr firstRow="1" firstCol="1"/>
              <a:tblGrid>
                <a:gridCol w="141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890">
                  <a:extLst>
                    <a:ext uri="{9D8B030D-6E8A-4147-A177-3AD203B41FA5}">
                      <a16:colId xmlns:a16="http://schemas.microsoft.com/office/drawing/2014/main" val="2071042400"/>
                    </a:ext>
                  </a:extLst>
                </a:gridCol>
              </a:tblGrid>
              <a:tr h="580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Particles</a:t>
                      </a: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H</a:t>
                      </a:r>
                      <a:r>
                        <a:rPr lang="en-US" sz="1300" kern="800" baseline="300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+</a:t>
                      </a: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</a:t>
                      </a:r>
                      <a:r>
                        <a:rPr lang="en-US" sz="1300" baseline="300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+</a:t>
                      </a: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Ions</a:t>
                      </a: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A/Q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I (mA)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energy (MeV/A)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beam power (kW)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165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200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358" y="703961"/>
            <a:ext cx="6787355" cy="5652391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143544" y="3997518"/>
            <a:ext cx="383078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8</a:t>
            </a:r>
            <a:r>
              <a:rPr kumimoji="0" lang="en-US" sz="2400" b="1" i="0" u="none" strike="noStrike" kern="1200" cap="none" spc="0" normalizeH="0" baseline="3000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  Administrative authorization to operate SPIRAL2 </a:t>
            </a:r>
            <a:endParaRPr kumimoji="0" lang="en-US" sz="2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commissioning dates and milestones</a:t>
            </a:r>
            <a:endParaRPr lang="en-GB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716908"/>
              </p:ext>
            </p:extLst>
          </p:nvPr>
        </p:nvGraphicFramePr>
        <p:xfrm>
          <a:off x="7301286" y="2056016"/>
          <a:ext cx="4244509" cy="28815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44509">
                  <a:extLst>
                    <a:ext uri="{9D8B030D-6E8A-4147-A177-3AD203B41FA5}">
                      <a16:colId xmlns:a16="http://schemas.microsoft.com/office/drawing/2014/main" val="3269672614"/>
                    </a:ext>
                  </a:extLst>
                </a:gridCol>
              </a:tblGrid>
              <a:tr h="355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Milestones</a:t>
                      </a:r>
                      <a:endParaRPr lang="en-GB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81591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J1: Injector qualification with beam on the D-plate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832671"/>
                  </a:ext>
                </a:extLst>
              </a:tr>
              <a:tr h="38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J3: LINAC RF power qualification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39019"/>
                  </a:ext>
                </a:extLst>
              </a:tr>
              <a:tr h="3891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J4: LINAC beam up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to the beam dump</a:t>
                      </a:r>
                      <a:endParaRPr lang="en-US" sz="1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330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J5: Beam in NFS experimental hall</a:t>
                      </a:r>
                      <a:endParaRPr lang="en-US" sz="1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7649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J6: Beam in S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experimental hall (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after the completion of S</a:t>
                      </a:r>
                      <a:r>
                        <a:rPr lang="en-US" sz="1600" i="1" baseline="30000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90055"/>
                  </a:ext>
                </a:extLst>
              </a:tr>
            </a:tbl>
          </a:graphicData>
        </a:graphic>
      </p:graphicFrame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A/q=2 </a:t>
            </a:r>
            <a:r>
              <a:rPr lang="fr-FR" baseline="30000" dirty="0"/>
              <a:t>4</a:t>
            </a:r>
            <a:r>
              <a:rPr lang="fr-FR" dirty="0"/>
              <a:t>He</a:t>
            </a:r>
            <a:r>
              <a:rPr lang="fr-FR" baseline="30000" dirty="0"/>
              <a:t>2</a:t>
            </a:r>
            <a:r>
              <a:rPr lang="fr-FR" baseline="30000" dirty="0" smtClean="0"/>
              <a:t>+ </a:t>
            </a:r>
            <a:r>
              <a:rPr lang="fr-FR" dirty="0" smtClean="0"/>
              <a:t>at I=1,3 mA E=20MeV/A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D+ at I=5mA E=20MeV/A (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sbs</a:t>
            </a:r>
            <a:r>
              <a:rPr lang="fr-F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NFS : I=50µA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2022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A/q=3 </a:t>
            </a:r>
            <a:r>
              <a:rPr lang="fr-FR" baseline="30000" dirty="0"/>
              <a:t>18</a:t>
            </a:r>
            <a:r>
              <a:rPr lang="fr-FR" dirty="0" smtClean="0"/>
              <a:t>O</a:t>
            </a:r>
            <a:r>
              <a:rPr lang="fr-FR" baseline="30000" dirty="0" smtClean="0"/>
              <a:t>3+ </a:t>
            </a:r>
            <a:r>
              <a:rPr lang="fr-FR" dirty="0" smtClean="0"/>
              <a:t>at 60keV ion source.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LHE : 7 MeV/A I= 800µA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LHE – no </a:t>
            </a:r>
            <a:r>
              <a:rPr lang="fr-FR" dirty="0" err="1" smtClean="0"/>
              <a:t>acceleration</a:t>
            </a:r>
            <a:r>
              <a:rPr lang="fr-FR" dirty="0" smtClean="0"/>
              <a:t> : 0,7MeV/A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7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 descr="BTI mai 2009_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383" y="1520081"/>
            <a:ext cx="1164124" cy="589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394" y="-89632"/>
            <a:ext cx="10899589" cy="1075747"/>
          </a:xfrm>
        </p:spPr>
        <p:txBody>
          <a:bodyPr>
            <a:normAutofit/>
          </a:bodyPr>
          <a:lstStyle/>
          <a:p>
            <a:r>
              <a:rPr lang="en-GB" dirty="0" smtClean="0"/>
              <a:t>Commissioning Time </a:t>
            </a:r>
            <a:r>
              <a:rPr lang="en-GB" dirty="0"/>
              <a:t>L</a:t>
            </a:r>
            <a:r>
              <a:rPr lang="en-GB" dirty="0" smtClean="0"/>
              <a:t>ine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4732" y="1521142"/>
            <a:ext cx="10899589" cy="459754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3" name="Espace réservé du contenu 12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064" y="2468563"/>
            <a:ext cx="1710892" cy="11402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40" y="1298922"/>
            <a:ext cx="9762393" cy="1110634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996102" y="863180"/>
            <a:ext cx="9739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D-plate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" descr="BTI mai 2009_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658" y="1505503"/>
            <a:ext cx="1164124" cy="589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52" y="1294549"/>
            <a:ext cx="9766296" cy="1125212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1956901" y="1136171"/>
            <a:ext cx="698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002134" y="861189"/>
            <a:ext cx="97391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MEBT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098758" y="884076"/>
            <a:ext cx="66040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RFQ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946046" y="846457"/>
            <a:ext cx="83982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82522" y="795395"/>
            <a:ext cx="734785" cy="7848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A/Q=3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1mA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121925" y="795395"/>
            <a:ext cx="724617" cy="7848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FR" sz="15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</a:t>
            </a:r>
            <a:r>
              <a:rPr kumimoji="0" lang="fr-FR" sz="15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mA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2277956" y="1505503"/>
            <a:ext cx="1" cy="1546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3428958" y="1244970"/>
            <a:ext cx="0" cy="3636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4455927" y="1253115"/>
            <a:ext cx="1" cy="2940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7371820" y="1212244"/>
            <a:ext cx="0" cy="2262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492487" y="1571515"/>
            <a:ext cx="0" cy="4211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546586" y="1580225"/>
            <a:ext cx="208940" cy="3588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5" name="Google Shape;117;p16"/>
          <p:cNvGrpSpPr/>
          <p:nvPr/>
        </p:nvGrpSpPr>
        <p:grpSpPr>
          <a:xfrm>
            <a:off x="-197054" y="2700258"/>
            <a:ext cx="1846417" cy="1950873"/>
            <a:chOff x="797399" y="1382375"/>
            <a:chExt cx="1529102" cy="1497322"/>
          </a:xfrm>
        </p:grpSpPr>
        <p:sp>
          <p:nvSpPr>
            <p:cNvPr id="76" name="Google Shape;118;p16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119;p16"/>
            <p:cNvSpPr/>
            <p:nvPr/>
          </p:nvSpPr>
          <p:spPr>
            <a:xfrm>
              <a:off x="1192125" y="2290623"/>
              <a:ext cx="1134376" cy="589074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2014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" name="Google Shape;122;p16"/>
            <p:cNvSpPr txBox="1"/>
            <p:nvPr/>
          </p:nvSpPr>
          <p:spPr>
            <a:xfrm>
              <a:off x="797399" y="1391025"/>
              <a:ext cx="1305900" cy="943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P/D source: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first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beam      </a:t>
              </a:r>
              <a:endPara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2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mA H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+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December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 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124;p16"/>
          <p:cNvGrpSpPr/>
          <p:nvPr/>
        </p:nvGrpSpPr>
        <p:grpSpPr>
          <a:xfrm>
            <a:off x="3433588" y="2550440"/>
            <a:ext cx="2317282" cy="2155708"/>
            <a:chOff x="2781553" y="1378364"/>
            <a:chExt cx="1919047" cy="1654536"/>
          </a:xfrm>
        </p:grpSpPr>
        <p:sp>
          <p:nvSpPr>
            <p:cNvPr id="83" name="Google Shape;125;p16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126;p16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130;p16"/>
            <p:cNvSpPr txBox="1"/>
            <p:nvPr/>
          </p:nvSpPr>
          <p:spPr>
            <a:xfrm>
              <a:off x="2781553" y="1378364"/>
              <a:ext cx="1504996" cy="951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Diagnostic plate commissioning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April-November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oogle Shape;132;p16"/>
          <p:cNvGrpSpPr/>
          <p:nvPr/>
        </p:nvGrpSpPr>
        <p:grpSpPr>
          <a:xfrm>
            <a:off x="7685580" y="2088095"/>
            <a:ext cx="2322142" cy="2589136"/>
            <a:chOff x="5172076" y="1105225"/>
            <a:chExt cx="1899374" cy="1927675"/>
          </a:xfrm>
        </p:grpSpPr>
        <p:sp>
          <p:nvSpPr>
            <p:cNvPr id="91" name="Google Shape;133;p16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34;p16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2020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5" name="Google Shape;137;p16"/>
            <p:cNvSpPr txBox="1"/>
            <p:nvPr/>
          </p:nvSpPr>
          <p:spPr>
            <a:xfrm>
              <a:off x="5172076" y="1105225"/>
              <a:ext cx="1524698" cy="140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SBS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mA H</a:t>
              </a:r>
              <a:r>
                <a:rPr kumimoji="0" lang="en-GB" sz="1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MEBT @1.2 mA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He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2+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SBS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*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1.2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He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2</a:t>
              </a:r>
              <a:r>
                <a:rPr kumimoji="0" lang="en-US" sz="1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LINAC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mA H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 UI" panose="020B05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16kW H</a:t>
              </a:r>
              <a:r>
                <a:rPr kumimoji="0" lang="fr-FR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July –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December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 UI" panose="020B05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139;p16"/>
          <p:cNvGrpSpPr/>
          <p:nvPr/>
        </p:nvGrpSpPr>
        <p:grpSpPr>
          <a:xfrm>
            <a:off x="1561982" y="3943385"/>
            <a:ext cx="2141050" cy="2453944"/>
            <a:chOff x="1742249" y="2443825"/>
            <a:chExt cx="1773101" cy="1883436"/>
          </a:xfrm>
        </p:grpSpPr>
        <p:sp>
          <p:nvSpPr>
            <p:cNvPr id="98" name="Google Shape;140;p16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141;p16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2015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" name="Google Shape;144;p16"/>
            <p:cNvSpPr txBox="1"/>
            <p:nvPr/>
          </p:nvSpPr>
          <p:spPr>
            <a:xfrm>
              <a:off x="1742249" y="3200065"/>
              <a:ext cx="1401300" cy="1127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Phoenix V2: first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beam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 230 µA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Ar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9</a:t>
              </a:r>
              <a:r>
                <a:rPr kumimoji="0" lang="en-GB" sz="1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+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July.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RFQ: first H</a:t>
              </a:r>
              <a:r>
                <a:rPr kumimoji="0" lang="fr-FR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+ </a:t>
              </a:r>
              <a:r>
                <a:rPr kumimoji="0" lang="fr-F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beam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December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u Gothic Light" panose="020B0300000000000000" pitchFamily="34" charset="-128"/>
                  <a:cs typeface="Calibri" panose="020F0502020204030204" pitchFamily="34" charset="0"/>
                </a:rPr>
                <a:t>.      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oogle Shape;146;p16"/>
          <p:cNvGrpSpPr/>
          <p:nvPr/>
        </p:nvGrpSpPr>
        <p:grpSpPr>
          <a:xfrm>
            <a:off x="5684121" y="3912040"/>
            <a:ext cx="2299414" cy="2438180"/>
            <a:chOff x="3981926" y="2443825"/>
            <a:chExt cx="1904249" cy="1871337"/>
          </a:xfrm>
        </p:grpSpPr>
        <p:sp>
          <p:nvSpPr>
            <p:cNvPr id="105" name="Google Shape;147;p16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148;p16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" name="Google Shape;154;p16"/>
            <p:cNvSpPr txBox="1"/>
            <p:nvPr/>
          </p:nvSpPr>
          <p:spPr>
            <a:xfrm>
              <a:off x="3981926" y="3083625"/>
              <a:ext cx="1542437" cy="123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MEBT @5 mA H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              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SBS*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0.2 mA H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 LINAC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0.2 mA H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33MeV H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July-December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156;p16"/>
          <p:cNvGrpSpPr/>
          <p:nvPr/>
        </p:nvGrpSpPr>
        <p:grpSpPr>
          <a:xfrm>
            <a:off x="9620953" y="3892010"/>
            <a:ext cx="2449174" cy="2409729"/>
            <a:chOff x="6228428" y="2443825"/>
            <a:chExt cx="2028272" cy="1849500"/>
          </a:xfrm>
        </p:grpSpPr>
        <p:sp>
          <p:nvSpPr>
            <p:cNvPr id="115" name="Google Shape;157;p16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158;p16"/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2021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" name="Google Shape;161;p16"/>
            <p:cNvSpPr txBox="1"/>
            <p:nvPr/>
          </p:nvSpPr>
          <p:spPr>
            <a:xfrm>
              <a:off x="6228428" y="3183863"/>
              <a:ext cx="1588641" cy="110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 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LINAC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1.3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He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2+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SBS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 mA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D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Gothic UI" panose="020B0500000000000000" pitchFamily="34" charset="-128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 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LINAC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mA D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 UI" panose="020B05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 MeV D</a:t>
              </a:r>
              <a:r>
                <a:rPr kumimoji="0" lang="en-GB" sz="14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 µA NFS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July-</a:t>
              </a:r>
              <a:r>
                <a:rPr kumimoji="0" lang="fr-F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September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 UI" panose="020B0500000000000000" pitchFamily="34" charset="-128"/>
                <a:cs typeface="+mn-cs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82" y="4722574"/>
            <a:ext cx="1444084" cy="1520088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66" y="4772238"/>
            <a:ext cx="1955915" cy="1466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926" y="4745641"/>
            <a:ext cx="1999355" cy="1500143"/>
          </a:xfrm>
          <a:prstGeom prst="rect">
            <a:avLst/>
          </a:prstGeom>
        </p:spPr>
      </p:pic>
      <p:pic>
        <p:nvPicPr>
          <p:cNvPr id="78" name="Image 77" descr="_STR739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45" y="2552081"/>
            <a:ext cx="1772771" cy="14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228" y="2362360"/>
            <a:ext cx="1790957" cy="134321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77" y="1209378"/>
            <a:ext cx="1827808" cy="81668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10127278" y="1209378"/>
            <a:ext cx="57448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Connecteur droit avec flèche 70"/>
          <p:cNvCxnSpPr>
            <a:stCxn id="70" idx="3"/>
          </p:cNvCxnSpPr>
          <p:nvPr/>
        </p:nvCxnSpPr>
        <p:spPr>
          <a:xfrm>
            <a:off x="10701762" y="1394044"/>
            <a:ext cx="18587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11726900" y="1949104"/>
            <a:ext cx="37524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 flipV="1">
            <a:off x="11595847" y="1949104"/>
            <a:ext cx="119054" cy="808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0753163" y="855248"/>
            <a:ext cx="133957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Dump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avec flèche 84"/>
          <p:cNvCxnSpPr/>
          <p:nvPr/>
        </p:nvCxnSpPr>
        <p:spPr>
          <a:xfrm>
            <a:off x="11587975" y="1224580"/>
            <a:ext cx="7872" cy="2809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1422951" y="1814831"/>
            <a:ext cx="232423" cy="17469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4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Exploitation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Operation</a:t>
            </a:r>
            <a:r>
              <a:rPr lang="fr-FR" dirty="0" smtClean="0"/>
              <a:t> of LINAC – SPIRAL 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3" y="2312828"/>
            <a:ext cx="5373687" cy="313086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time for SPIRAL 2 and GANIL.</a:t>
            </a:r>
          </a:p>
          <a:p>
            <a:r>
              <a:rPr lang="fr-FR" dirty="0" smtClean="0"/>
              <a:t>2019-2020-2021 </a:t>
            </a:r>
            <a:r>
              <a:rPr lang="fr-FR" dirty="0" err="1" smtClean="0"/>
              <a:t>majority</a:t>
            </a:r>
            <a:r>
              <a:rPr lang="fr-FR" dirty="0" smtClean="0"/>
              <a:t> of time for machine </a:t>
            </a:r>
            <a:r>
              <a:rPr lang="fr-FR" dirty="0" err="1" smtClean="0"/>
              <a:t>learning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2021 : 750 h for </a:t>
            </a:r>
            <a:r>
              <a:rPr lang="fr-FR" dirty="0" err="1" smtClean="0"/>
              <a:t>physics</a:t>
            </a:r>
            <a:r>
              <a:rPr lang="fr-FR" dirty="0" smtClean="0"/>
              <a:t> of total 3046 h for running.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2020 et 2021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8</a:t>
            </a:fld>
            <a:endParaRPr lang="fr-FR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35" y="1579872"/>
            <a:ext cx="5371042" cy="4596782"/>
          </a:xfrm>
        </p:spPr>
      </p:pic>
      <p:pic>
        <p:nvPicPr>
          <p:cNvPr id="17" name="Espace réservé du contenu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81347"/>
            <a:ext cx="5373688" cy="4593832"/>
          </a:xfrm>
        </p:spPr>
      </p:pic>
    </p:spTree>
    <p:extLst>
      <p:ext uri="{BB962C8B-B14F-4D97-AF65-F5344CB8AC3E}">
        <p14:creationId xmlns:p14="http://schemas.microsoft.com/office/powerpoint/2010/main" val="18047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r>
              <a:rPr lang="fr-FR" dirty="0" smtClean="0"/>
              <a:t> at NFS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3" y="2359269"/>
            <a:ext cx="5373687" cy="3037987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69202"/>
              </p:ext>
            </p:extLst>
          </p:nvPr>
        </p:nvGraphicFramePr>
        <p:xfrm>
          <a:off x="5709425" y="738894"/>
          <a:ext cx="6133170" cy="58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21">
                  <a:extLst>
                    <a:ext uri="{9D8B030D-6E8A-4147-A177-3AD203B41FA5}">
                      <a16:colId xmlns:a16="http://schemas.microsoft.com/office/drawing/2014/main" val="2354407333"/>
                    </a:ext>
                  </a:extLst>
                </a:gridCol>
                <a:gridCol w="2973659">
                  <a:extLst>
                    <a:ext uri="{9D8B030D-6E8A-4147-A177-3AD203B41FA5}">
                      <a16:colId xmlns:a16="http://schemas.microsoft.com/office/drawing/2014/main" val="2311938058"/>
                    </a:ext>
                  </a:extLst>
                </a:gridCol>
                <a:gridCol w="2044390">
                  <a:extLst>
                    <a:ext uri="{9D8B030D-6E8A-4147-A177-3AD203B41FA5}">
                      <a16:colId xmlns:a16="http://schemas.microsoft.com/office/drawing/2014/main" val="1681935258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7117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Carac</a:t>
                      </a:r>
                      <a:r>
                        <a:rPr lang="en-GB" sz="1400" baseline="0" noProof="0" dirty="0" smtClean="0"/>
                        <a:t> 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08313"/>
                  </a:ext>
                </a:extLst>
              </a:tr>
              <a:tr h="496175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Carac</a:t>
                      </a:r>
                      <a:r>
                        <a:rPr lang="en-GB" sz="1400" noProof="0" dirty="0" smtClean="0"/>
                        <a:t> 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Conv</a:t>
                      </a:r>
                      <a:r>
                        <a:rPr lang="en-GB" sz="1400" noProof="0" dirty="0" smtClean="0"/>
                        <a:t> mince Li Be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11 MeV </a:t>
                      </a:r>
                    </a:p>
                    <a:p>
                      <a:r>
                        <a:rPr lang="en-GB" sz="1400" noProof="0" dirty="0" smtClean="0"/>
                        <a:t>d+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4578"/>
                  </a:ext>
                </a:extLst>
              </a:tr>
              <a:tr h="496175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Carac</a:t>
                      </a:r>
                      <a:r>
                        <a:rPr lang="en-GB" sz="1400" noProof="0" dirty="0" smtClean="0"/>
                        <a:t> 2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Conv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baseline="0" noProof="0" dirty="0" err="1" smtClean="0"/>
                        <a:t>rotative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20 MeV</a:t>
                      </a:r>
                    </a:p>
                    <a:p>
                      <a:r>
                        <a:rPr lang="en-GB" sz="1400" noProof="0" dirty="0" smtClean="0"/>
                        <a:t>d+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69656"/>
                  </a:ext>
                </a:extLst>
              </a:tr>
              <a:tr h="49617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E800_20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 MeV</a:t>
                      </a:r>
                      <a:r>
                        <a:rPr lang="en-GB" sz="1400" baseline="0" noProof="0" dirty="0" smtClean="0"/>
                        <a:t> d+ I=47µA</a:t>
                      </a:r>
                    </a:p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52241"/>
                  </a:ext>
                </a:extLst>
              </a:tr>
              <a:tr h="69110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E811_20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d+</a:t>
                      </a:r>
                    </a:p>
                    <a:p>
                      <a:r>
                        <a:rPr lang="en-GB" sz="1400" noProof="0" dirty="0" smtClean="0"/>
                        <a:t>I=10µA</a:t>
                      </a:r>
                    </a:p>
                    <a:p>
                      <a:r>
                        <a:rPr lang="en-GB" sz="1400" noProof="0" dirty="0" smtClean="0"/>
                        <a:t>20MeV/A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46644"/>
                  </a:ext>
                </a:extLst>
              </a:tr>
              <a:tr h="69110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E807_20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d+</a:t>
                      </a:r>
                    </a:p>
                    <a:p>
                      <a:r>
                        <a:rPr lang="en-GB" sz="1400" noProof="0" dirty="0" smtClean="0"/>
                        <a:t>I=10µA</a:t>
                      </a:r>
                    </a:p>
                    <a:p>
                      <a:r>
                        <a:rPr lang="en-GB" sz="1400" noProof="0" dirty="0" smtClean="0"/>
                        <a:t>20MeV/A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3110"/>
                  </a:ext>
                </a:extLst>
              </a:tr>
              <a:tr h="69110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E799_20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p+</a:t>
                      </a:r>
                    </a:p>
                    <a:p>
                      <a:r>
                        <a:rPr lang="en-GB" sz="1400" noProof="0" dirty="0" smtClean="0"/>
                        <a:t>I=300nA</a:t>
                      </a:r>
                    </a:p>
                    <a:p>
                      <a:r>
                        <a:rPr lang="en-GB" sz="1400" noProof="0" dirty="0" smtClean="0"/>
                        <a:t>33MeV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850201"/>
                  </a:ext>
                </a:extLst>
              </a:tr>
              <a:tr h="496175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LoI</a:t>
                      </a:r>
                      <a:r>
                        <a:rPr lang="en-GB" sz="1400" noProof="0" dirty="0" smtClean="0"/>
                        <a:t> – 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p+ </a:t>
                      </a:r>
                    </a:p>
                    <a:p>
                      <a:r>
                        <a:rPr lang="en-GB" sz="1400" noProof="0" dirty="0" smtClean="0"/>
                        <a:t>I=20µA</a:t>
                      </a:r>
                    </a:p>
                    <a:p>
                      <a:r>
                        <a:rPr lang="en-GB" sz="1400" noProof="0" dirty="0" smtClean="0"/>
                        <a:t>33MeV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19378"/>
                  </a:ext>
                </a:extLst>
              </a:tr>
              <a:tr h="496175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LoI</a:t>
                      </a:r>
                      <a:r>
                        <a:rPr lang="en-GB" sz="1400" noProof="0" dirty="0" smtClean="0"/>
                        <a:t> – 9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20 MeV</a:t>
                      </a:r>
                      <a:r>
                        <a:rPr lang="en-GB" sz="1400" baseline="0" noProof="0" dirty="0" smtClean="0"/>
                        <a:t> d+ I=47µA</a:t>
                      </a:r>
                    </a:p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72225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GCM 17-21 oct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Frånberg Delahaye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848-028C-4D4F-8CD7-DB75C9CC85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IL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NIL" id="{ECDD2918-FBD2-438B-A878-69B9BEE01852}" vid="{1A300A52-E434-4C6D-A65D-FBDD87B86D9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</Template>
  <TotalTime>1280</TotalTime>
  <Words>847</Words>
  <Application>Microsoft Office PowerPoint</Application>
  <PresentationFormat>Grand écran</PresentationFormat>
  <Paragraphs>227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Yu Gothic Light</vt:lpstr>
      <vt:lpstr>Yu Gothic UI</vt:lpstr>
      <vt:lpstr>Arial</vt:lpstr>
      <vt:lpstr>Calibri</vt:lpstr>
      <vt:lpstr>Fira Sans Extra Condensed</vt:lpstr>
      <vt:lpstr>Roboto</vt:lpstr>
      <vt:lpstr>Times New Roman</vt:lpstr>
      <vt:lpstr>Wingdings</vt:lpstr>
      <vt:lpstr>GANIL</vt:lpstr>
      <vt:lpstr>SPIRAL 2 - status</vt:lpstr>
      <vt:lpstr>Outline of my talk</vt:lpstr>
      <vt:lpstr>GANIL-SPIRAL2</vt:lpstr>
      <vt:lpstr>Main commissioning dates and milestones</vt:lpstr>
      <vt:lpstr>Commissioning Time Line</vt:lpstr>
      <vt:lpstr>Exploitation</vt:lpstr>
      <vt:lpstr>Operation of LINAC – SPIRAL 2</vt:lpstr>
      <vt:lpstr>2020 et 2021</vt:lpstr>
      <vt:lpstr>Experiments at NFS</vt:lpstr>
      <vt:lpstr>Operation</vt:lpstr>
      <vt:lpstr>Technical issues 2020 and 2021</vt:lpstr>
      <vt:lpstr>High lights</vt:lpstr>
      <vt:lpstr>Technical talks this week : 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 2 - status</dc:title>
  <dc:creator>Franberg Hanna</dc:creator>
  <cp:lastModifiedBy>Franberg Hanna</cp:lastModifiedBy>
  <cp:revision>57</cp:revision>
  <dcterms:created xsi:type="dcterms:W3CDTF">2022-10-03T12:37:55Z</dcterms:created>
  <dcterms:modified xsi:type="dcterms:W3CDTF">2022-10-16T09:27:30Z</dcterms:modified>
</cp:coreProperties>
</file>