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3" r:id="rId4"/>
    <p:sldId id="355" r:id="rId5"/>
    <p:sldId id="344" r:id="rId6"/>
    <p:sldId id="268" r:id="rId7"/>
    <p:sldId id="335" r:id="rId8"/>
    <p:sldId id="347" r:id="rId9"/>
    <p:sldId id="306" r:id="rId10"/>
    <p:sldId id="323" r:id="rId11"/>
    <p:sldId id="354" r:id="rId12"/>
    <p:sldId id="293" r:id="rId13"/>
    <p:sldId id="276" r:id="rId14"/>
    <p:sldId id="260" r:id="rId15"/>
    <p:sldId id="308" r:id="rId16"/>
    <p:sldId id="292" r:id="rId17"/>
    <p:sldId id="296" r:id="rId18"/>
    <p:sldId id="353" r:id="rId19"/>
    <p:sldId id="273" r:id="rId20"/>
    <p:sldId id="356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ou Omar" initials="KO" lastIdx="1" clrIdx="0">
    <p:extLst>
      <p:ext uri="{19B8F6BF-5375-455C-9EA6-DF929625EA0E}">
        <p15:presenceInfo xmlns:p15="http://schemas.microsoft.com/office/powerpoint/2012/main" userId="S-1-5-21-4214520284-2192796274-1834499735-2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FE962"/>
    <a:srgbClr val="13BF4C"/>
    <a:srgbClr val="84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86265" autoAdjust="0"/>
  </p:normalViewPr>
  <p:slideViewPr>
    <p:cSldViewPr>
      <p:cViewPr varScale="1">
        <p:scale>
          <a:sx n="92" d="100"/>
          <a:sy n="92" d="100"/>
        </p:scale>
        <p:origin x="2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ganil.priv\pc-mac\DOD\8.Operation\3%20-%20Statistiques%20et%20Analyses\1%20-%20Statistiques\CUMUL\Cumul%20depuis%2020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ganil.priv\pc-mac\DOD\8.Operation\3%20-%20Statistiques%20et%20Analyses\1%20-%20Statistiques\CUMUL\Cumul%20depuis%2020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ganil.priv\pc-mac\DOD\8.Operation\3%20-%20Statistiques%20et%20Analyses\1%20-%20Statistiques\CUMUL\Cumul%20depuis%2020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for </a:t>
            </a:r>
            <a:r>
              <a:rPr lang="fr-FR" dirty="0" err="1" smtClean="0"/>
              <a:t>physics</a:t>
            </a:r>
            <a:endParaRPr lang="fr-FR" dirty="0"/>
          </a:p>
        </c:rich>
      </c:tx>
      <c:layout>
        <c:manualLayout>
          <c:xMode val="edge"/>
          <c:yMode val="edge"/>
          <c:x val="0.32241356851766473"/>
          <c:y val="4.64201173921534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40830449826991"/>
          <c:y val="0.17438715299721266"/>
          <c:w val="0.85121107266435991"/>
          <c:h val="0.64305262667722174"/>
        </c:manualLayout>
      </c:layout>
      <c:lineChart>
        <c:grouping val="standard"/>
        <c:varyColors val="0"/>
        <c:ser>
          <c:idx val="2"/>
          <c:order val="0"/>
          <c:tx>
            <c:strRef>
              <c:f>CUMUL!$B$39</c:f>
              <c:strCache>
                <c:ptCount val="1"/>
                <c:pt idx="0">
                  <c:v>Beam used by physics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CUMUL!$E$36:$Y$36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CUMUL!$E$39:$Y$39</c:f>
              <c:numCache>
                <c:formatCode>0.00</c:formatCode>
                <c:ptCount val="21"/>
                <c:pt idx="0">
                  <c:v>2989.25</c:v>
                </c:pt>
                <c:pt idx="1">
                  <c:v>3665.25</c:v>
                </c:pt>
                <c:pt idx="2">
                  <c:v>3765.75</c:v>
                </c:pt>
                <c:pt idx="3">
                  <c:v>3351.75</c:v>
                </c:pt>
                <c:pt idx="4">
                  <c:v>4256.25</c:v>
                </c:pt>
                <c:pt idx="5">
                  <c:v>3936.75</c:v>
                </c:pt>
                <c:pt idx="6">
                  <c:v>3298.5</c:v>
                </c:pt>
                <c:pt idx="7">
                  <c:v>2983.25</c:v>
                </c:pt>
                <c:pt idx="8">
                  <c:v>3555.75</c:v>
                </c:pt>
                <c:pt idx="9">
                  <c:v>3386.5</c:v>
                </c:pt>
                <c:pt idx="10">
                  <c:v>3092.5</c:v>
                </c:pt>
                <c:pt idx="11">
                  <c:v>2026.5</c:v>
                </c:pt>
                <c:pt idx="12">
                  <c:v>1895</c:v>
                </c:pt>
                <c:pt idx="13">
                  <c:v>3011</c:v>
                </c:pt>
                <c:pt idx="14">
                  <c:v>2692.75</c:v>
                </c:pt>
                <c:pt idx="15">
                  <c:v>2265.5</c:v>
                </c:pt>
                <c:pt idx="16">
                  <c:v>2340</c:v>
                </c:pt>
                <c:pt idx="17">
                  <c:v>2024.75</c:v>
                </c:pt>
                <c:pt idx="18">
                  <c:v>1704</c:v>
                </c:pt>
                <c:pt idx="19">
                  <c:v>1641</c:v>
                </c:pt>
                <c:pt idx="20">
                  <c:v>1819.5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83-4020-9115-CA32E57F9030}"/>
            </c:ext>
          </c:extLst>
        </c:ser>
        <c:ser>
          <c:idx val="3"/>
          <c:order val="1"/>
          <c:tx>
            <c:strRef>
              <c:f>CUMUL!$B$40</c:f>
              <c:strCache>
                <c:ptCount val="1"/>
                <c:pt idx="0">
                  <c:v>Global beam available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CUMUL!$E$36:$Y$36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CUMUL!$E$40:$Y$40</c:f>
              <c:numCache>
                <c:formatCode>0.00</c:formatCode>
                <c:ptCount val="21"/>
                <c:pt idx="0">
                  <c:v>3949.25</c:v>
                </c:pt>
                <c:pt idx="1">
                  <c:v>4032</c:v>
                </c:pt>
                <c:pt idx="2">
                  <c:v>4127.5</c:v>
                </c:pt>
                <c:pt idx="3">
                  <c:v>4002.25</c:v>
                </c:pt>
                <c:pt idx="4">
                  <c:v>4629.5</c:v>
                </c:pt>
                <c:pt idx="5">
                  <c:v>4237</c:v>
                </c:pt>
                <c:pt idx="6">
                  <c:v>3683.5</c:v>
                </c:pt>
                <c:pt idx="7">
                  <c:v>3550.25</c:v>
                </c:pt>
                <c:pt idx="8">
                  <c:v>3898.25</c:v>
                </c:pt>
                <c:pt idx="9">
                  <c:v>3718.25</c:v>
                </c:pt>
                <c:pt idx="10">
                  <c:v>3324.75</c:v>
                </c:pt>
                <c:pt idx="11">
                  <c:v>2137</c:v>
                </c:pt>
                <c:pt idx="12">
                  <c:v>2011.5</c:v>
                </c:pt>
                <c:pt idx="13">
                  <c:v>3240</c:v>
                </c:pt>
                <c:pt idx="14">
                  <c:v>2767</c:v>
                </c:pt>
                <c:pt idx="15">
                  <c:v>2405.75</c:v>
                </c:pt>
                <c:pt idx="16">
                  <c:v>2426</c:v>
                </c:pt>
                <c:pt idx="17">
                  <c:v>2099.5</c:v>
                </c:pt>
                <c:pt idx="18">
                  <c:v>1807.75</c:v>
                </c:pt>
                <c:pt idx="19">
                  <c:v>1742.25</c:v>
                </c:pt>
                <c:pt idx="20">
                  <c:v>1922.5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83-4020-9115-CA32E57F9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349968"/>
        <c:axId val="1"/>
      </c:lineChart>
      <c:catAx>
        <c:axId val="155434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err="1" smtClean="0"/>
                  <a:t>Years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7978357476981481"/>
              <c:y val="0.888891830280843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17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err="1" smtClean="0"/>
                  <a:t>Hours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2664435998617952E-2"/>
              <c:y val="8.1743948673082531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554349968"/>
        <c:crosses val="autoZero"/>
        <c:crossBetween val="between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109616744629867"/>
          <c:y val="9.537095616435258E-2"/>
          <c:w val="0.27509559762521041"/>
          <c:h val="0.2016414501760597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FF">
            <a:gamma/>
            <a:shade val="72941"/>
            <a:invGamma/>
          </a:srgbClr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 b="1" i="0" u="none" strike="noStrike" baseline="0" dirty="0" err="1" smtClean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r>
              <a:rPr lang="fr-FR" sz="18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of cyclotron </a:t>
            </a:r>
            <a:r>
              <a:rPr lang="fr-FR" sz="1800" b="1" i="0" u="none" strike="noStrike" baseline="0" dirty="0" err="1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endParaRPr lang="fr-FR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2001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</c:rich>
      </c:tx>
      <c:layout>
        <c:manualLayout>
          <c:xMode val="edge"/>
          <c:yMode val="edge"/>
          <c:x val="0.27394097188145244"/>
          <c:y val="2.0331024150533632E-4"/>
        </c:manualLayout>
      </c:layout>
      <c:overlay val="0"/>
      <c:spPr>
        <a:gradFill rotWithShape="0">
          <a:gsLst>
            <a:gs pos="0">
              <a:srgbClr val="CCFFFF"/>
            </a:gs>
            <a:gs pos="100000">
              <a:srgbClr val="CCFFFF">
                <a:gamma/>
                <a:tint val="81961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0.32468996617812851"/>
          <c:y val="0.32541162503180082"/>
          <c:w val="0.37542277339346108"/>
          <c:h val="0.60877568053702058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68E-42C9-A9A8-598ED4E72FAA}"/>
              </c:ext>
            </c:extLst>
          </c:dPt>
          <c:dPt>
            <c:idx val="1"/>
            <c:bubble3D val="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68E-42C9-A9A8-598ED4E72FA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68E-42C9-A9A8-598ED4E72FAA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68E-42C9-A9A8-598ED4E72FAA}"/>
              </c:ext>
            </c:extLst>
          </c:dPt>
          <c:dPt>
            <c:idx val="4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68E-42C9-A9A8-598ED4E72FA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68E-42C9-A9A8-598ED4E72FAA}"/>
              </c:ext>
            </c:extLst>
          </c:dPt>
          <c:dPt>
            <c:idx val="6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68E-42C9-A9A8-598ED4E72FAA}"/>
              </c:ext>
            </c:extLst>
          </c:dPt>
          <c:dPt>
            <c:idx val="7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68E-42C9-A9A8-598ED4E72FAA}"/>
              </c:ext>
            </c:extLst>
          </c:dPt>
          <c:dLbls>
            <c:dLbl>
              <c:idx val="0"/>
              <c:layout>
                <c:manualLayout>
                  <c:x val="1.5142847843005026E-2"/>
                  <c:y val="-3.1205272122609373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endParaRPr lang="en-US" sz="1050" baseline="0" dirty="0" smtClean="0"/>
                  </a:p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Beams </a:t>
                    </a:r>
                    <a:r>
                      <a:rPr lang="en-US" sz="1050" baseline="0" dirty="0" smtClean="0"/>
                      <a:t>tunings</a:t>
                    </a:r>
                    <a:r>
                      <a:rPr lang="en-US" sz="1050" baseline="0" dirty="0"/>
                      <a:t>
</a:t>
                    </a:r>
                    <a:fld id="{618D7F48-BCCB-4CD1-AF2B-29B0E84DDC4F}" type="PERCENTAGE">
                      <a:rPr lang="en-US" sz="1050" baseline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8E-42C9-A9A8-598ED4E72FAA}"/>
                </c:ext>
              </c:extLst>
            </c:dLbl>
            <c:dLbl>
              <c:idx val="1"/>
              <c:layout>
                <c:manualLayout>
                  <c:x val="1.9163715020402591E-2"/>
                  <c:y val="-6.4883948163110425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Machine beams tests</a:t>
                    </a:r>
                    <a:r>
                      <a:rPr lang="en-US" sz="1050" baseline="0" dirty="0"/>
                      <a:t>
</a:t>
                    </a:r>
                    <a:fld id="{1A2AA20D-B1C8-4A05-BAB3-9ECEFCC11C32}" type="PERCENTAGE">
                      <a:rPr lang="en-US" sz="1050" baseline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8E-42C9-A9A8-598ED4E72FAA}"/>
                </c:ext>
              </c:extLst>
            </c:dLbl>
            <c:dLbl>
              <c:idx val="2"/>
              <c:layout>
                <c:manualLayout>
                  <c:x val="4.8741252326548246E-2"/>
                  <c:y val="-3.9657785007221447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Technical interventions</a:t>
                    </a:r>
                    <a:r>
                      <a:rPr lang="en-US" sz="1050" baseline="0" dirty="0"/>
                      <a:t>
</a:t>
                    </a:r>
                    <a:fld id="{C11155B2-3054-41CE-A91A-397A3E015D51}" type="PERCENTAGE">
                      <a:rPr lang="en-US" sz="1050" baseline="0" dirty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8E-42C9-A9A8-598ED4E72FAA}"/>
                </c:ext>
              </c:extLst>
            </c:dLbl>
            <c:dLbl>
              <c:idx val="3"/>
              <c:layout>
                <c:manualLayout>
                  <c:x val="5.3381743291107758E-2"/>
                  <c:y val="5.4735675226856373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Tunings </a:t>
                    </a:r>
                    <a:r>
                      <a:rPr lang="en-US" sz="1050" baseline="0" dirty="0" smtClean="0"/>
                      <a:t>after failure</a:t>
                    </a:r>
                    <a:r>
                      <a:rPr lang="en-US" sz="1050" baseline="0" dirty="0"/>
                      <a:t>
</a:t>
                    </a:r>
                    <a:fld id="{969A1289-17A1-475F-B904-C028B19AC18E}" type="PERCENTAGE">
                      <a:rPr lang="en-US" sz="1050" baseline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68E-42C9-A9A8-598ED4E72FAA}"/>
                </c:ext>
              </c:extLst>
            </c:dLbl>
            <c:dLbl>
              <c:idx val="4"/>
              <c:layout>
                <c:manualLayout>
                  <c:x val="7.9017979509141675E-2"/>
                  <c:y val="-1.6771288336980297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="1" baseline="0" dirty="0" smtClean="0">
                        <a:solidFill>
                          <a:srgbClr val="FF0000"/>
                        </a:solidFill>
                      </a:rPr>
                      <a:t>Failures</a:t>
                    </a:r>
                    <a:r>
                      <a:rPr lang="en-US" sz="1050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CCDFB4E6-825C-4D5E-B2B3-0F8DE20AC8D2}" type="PERCENTAGE">
                      <a:rPr lang="en-US" sz="1050" b="1" baseline="0">
                        <a:solidFill>
                          <a:srgbClr val="FF0000"/>
                        </a:solidFill>
                      </a:rPr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00541868833291E-2"/>
                      <c:h val="7.95713823181013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68E-42C9-A9A8-598ED4E72FAA}"/>
                </c:ext>
              </c:extLst>
            </c:dLbl>
            <c:dLbl>
              <c:idx val="5"/>
              <c:layout>
                <c:manualLayout>
                  <c:x val="3.7529387108232566E-2"/>
                  <c:y val="1.3538477443986414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Waiting for failure </a:t>
                    </a:r>
                    <a:fld id="{C14F61D6-C093-4902-ABBE-097E6C4A9494}" type="PERCENTAGE">
                      <a:rPr lang="en-US" sz="1050" baseline="0" smtClean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 smtClean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68E-42C9-A9A8-598ED4E72FAA}"/>
                </c:ext>
              </c:extLst>
            </c:dLbl>
            <c:dLbl>
              <c:idx val="6"/>
              <c:layout>
                <c:manualLayout>
                  <c:x val="-4.1565570932720237E-2"/>
                  <c:y val="-1.1899298764063489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physics</a:t>
                    </a:r>
                    <a:r>
                      <a:rPr lang="en-US" sz="1050" baseline="0" dirty="0"/>
                      <a:t>
</a:t>
                    </a:r>
                    <a:fld id="{417C6538-4F99-4BF2-B4C3-51EBE83C975D}" type="PERCENTAGE">
                      <a:rPr lang="en-US" sz="1050" baseline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68E-42C9-A9A8-598ED4E72FAA}"/>
                </c:ext>
              </c:extLst>
            </c:dLbl>
            <c:dLbl>
              <c:idx val="7"/>
              <c:layout>
                <c:manualLayout>
                  <c:x val="3.4584121178764648E-3"/>
                  <c:y val="-6.8894655028833934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50" baseline="0" dirty="0" smtClean="0"/>
                      <a:t>Beam not delivered</a:t>
                    </a:r>
                    <a:r>
                      <a:rPr lang="en-US" sz="1050" baseline="0" dirty="0"/>
                      <a:t>
</a:t>
                    </a:r>
                    <a:fld id="{5B331890-9E70-415C-B411-1AF8BBBA6360}" type="PERCENTAGE">
                      <a:rPr lang="en-US" sz="1050" baseline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endParaRPr lang="en-US" sz="105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68E-42C9-A9A8-598ED4E72FAA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CUMUL!$B$7:$B$14</c:f>
              <c:strCache>
                <c:ptCount val="8"/>
                <c:pt idx="0">
                  <c:v>réglages</c:v>
                </c:pt>
                <c:pt idx="1">
                  <c:v> études machine et tests</c:v>
                </c:pt>
                <c:pt idx="2">
                  <c:v>Interventions tehniques</c:v>
                </c:pt>
                <c:pt idx="3">
                  <c:v>réglages après panne</c:v>
                </c:pt>
                <c:pt idx="4">
                  <c:v>pannes</c:v>
                </c:pt>
                <c:pt idx="5">
                  <c:v>attente pilote</c:v>
                </c:pt>
                <c:pt idx="6">
                  <c:v>faisceau utilisé par physique (pilote)</c:v>
                </c:pt>
                <c:pt idx="7">
                  <c:v>arrêt fourniture faisceau</c:v>
                </c:pt>
              </c:strCache>
            </c:strRef>
          </c:cat>
          <c:val>
            <c:numRef>
              <c:f>CUMUL!$C$7:$C$14</c:f>
              <c:numCache>
                <c:formatCode>0.00</c:formatCode>
                <c:ptCount val="8"/>
                <c:pt idx="0">
                  <c:v>11185</c:v>
                </c:pt>
                <c:pt idx="1">
                  <c:v>2814.5</c:v>
                </c:pt>
                <c:pt idx="2">
                  <c:v>1735.25</c:v>
                </c:pt>
                <c:pt idx="3">
                  <c:v>1200.5</c:v>
                </c:pt>
                <c:pt idx="4">
                  <c:v>8234</c:v>
                </c:pt>
                <c:pt idx="5">
                  <c:v>3195.75</c:v>
                </c:pt>
                <c:pt idx="6">
                  <c:v>59701.5</c:v>
                </c:pt>
                <c:pt idx="7">
                  <c:v>682.75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8E-42C9-A9A8-598ED4E72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 err="1" smtClean="0"/>
              <a:t>Indisponibility</a:t>
            </a:r>
            <a:r>
              <a:rPr lang="fr-FR" dirty="0" smtClean="0"/>
              <a:t> machine</a:t>
            </a:r>
            <a:endParaRPr lang="fr-F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Disponibilité machine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CUMUL!$E$25:$Y$25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CUMUL!$E$21:$Y$21</c:f>
              <c:numCache>
                <c:formatCode>0.0%</c:formatCode>
                <c:ptCount val="21"/>
                <c:pt idx="0">
                  <c:v>0.1141127574990965</c:v>
                </c:pt>
                <c:pt idx="1">
                  <c:v>0.11064185473582333</c:v>
                </c:pt>
                <c:pt idx="2">
                  <c:v>9.7122462636627258E-2</c:v>
                </c:pt>
                <c:pt idx="3">
                  <c:v>0.12481359302273036</c:v>
                </c:pt>
                <c:pt idx="4">
                  <c:v>6.4323144104803498E-2</c:v>
                </c:pt>
                <c:pt idx="5">
                  <c:v>0.11910562032364712</c:v>
                </c:pt>
                <c:pt idx="6">
                  <c:v>0.13075108139992137</c:v>
                </c:pt>
                <c:pt idx="7">
                  <c:v>7.8282828282828287E-2</c:v>
                </c:pt>
                <c:pt idx="8">
                  <c:v>5.888470681458003E-2</c:v>
                </c:pt>
                <c:pt idx="9">
                  <c:v>9.4039801493809208E-2</c:v>
                </c:pt>
                <c:pt idx="10">
                  <c:v>6.721271982654782E-2</c:v>
                </c:pt>
                <c:pt idx="11">
                  <c:v>0.10269609981676991</c:v>
                </c:pt>
                <c:pt idx="12">
                  <c:v>0.16895450917797286</c:v>
                </c:pt>
                <c:pt idx="13">
                  <c:v>0.10797362110311751</c:v>
                </c:pt>
                <c:pt idx="14">
                  <c:v>8.1999417927823046E-2</c:v>
                </c:pt>
                <c:pt idx="15">
                  <c:v>4.2392657125077782E-2</c:v>
                </c:pt>
                <c:pt idx="16">
                  <c:v>4.1125354899767701E-2</c:v>
                </c:pt>
                <c:pt idx="17">
                  <c:v>7.628752409804461E-2</c:v>
                </c:pt>
                <c:pt idx="18">
                  <c:v>0.15561932975374931</c:v>
                </c:pt>
                <c:pt idx="19">
                  <c:v>0.20597369382535624</c:v>
                </c:pt>
                <c:pt idx="20">
                  <c:v>0.2657493368700265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B-4D7D-A1BC-3C614EBA1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436623"/>
        <c:axId val="1"/>
      </c:barChart>
      <c:catAx>
        <c:axId val="824436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24436623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 w="3175">
      <a:solidFill>
        <a:schemeClr val="tx1"/>
      </a:solidFill>
    </a:ln>
    <a:effectLst>
      <a:outerShdw dist="38100" dir="2700000" algn="tl" rotWithShape="0">
        <a:prstClr val="black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3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3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r">
              <a:defRPr sz="1200"/>
            </a:lvl1pPr>
          </a:lstStyle>
          <a:p>
            <a:fld id="{38074D79-0552-497B-84C6-B80F8E266839}" type="datetimeFigureOut">
              <a:rPr lang="fr-FR" smtClean="0"/>
              <a:pPr/>
              <a:t>13/10/2022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0755"/>
            <a:ext cx="3077137" cy="512223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3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r">
              <a:defRPr sz="1200"/>
            </a:lvl1pPr>
          </a:lstStyle>
          <a:p>
            <a:fld id="{44030D3A-3AC8-4CF7-834A-A5C2D8A25E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r">
              <a:defRPr sz="1200"/>
            </a:lvl1pPr>
          </a:lstStyle>
          <a:p>
            <a:fld id="{3734E14C-82EE-44FD-A7C2-761B5A0DF6B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5" tIns="47377" rIns="94755" bIns="47377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5" tIns="47377" rIns="94755" bIns="4737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r">
              <a:defRPr sz="1200"/>
            </a:lvl1pPr>
          </a:lstStyle>
          <a:p>
            <a:fld id="{8914F3B6-47BC-47DC-AAA8-1F6CF5D604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9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3B6A-27A0-904F-9475-F6035101631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/>
                <a:cs typeface="ＭＳ Ｐゴシック"/>
              </a:rPr>
              <a:t>ECPM2005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09248-549A-48E4-AB3B-676D23FA2809}" type="slidenum">
              <a:rPr lang="fr-FR" smtClean="0">
                <a:ea typeface="ＭＳ Ｐゴシック"/>
                <a:cs typeface="ＭＳ Ｐゴシック"/>
              </a:rPr>
              <a:pPr/>
              <a:t>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3B6A-27A0-904F-9475-F603510163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1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6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01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4F3B6-47BC-47DC-AAA8-1F6CF5D604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49E4F5-E290-2E4D-85A4-390DC4D69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010"/>
            <a:ext cx="9144000" cy="5118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9930DC-7417-2B4F-A329-45FA0641B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009" y="282208"/>
            <a:ext cx="2149983" cy="6823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B6D3FA-29B7-3E45-8E26-8057171C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90260"/>
            <a:ext cx="6858000" cy="2387600"/>
          </a:xfrm>
        </p:spPr>
        <p:txBody>
          <a:bodyPr anchor="ctr"/>
          <a:lstStyle>
            <a:lvl1pPr algn="ctr">
              <a:defRPr sz="2400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4B9EC-C1A6-634B-B8C2-E31393C1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56438"/>
            <a:ext cx="6858000" cy="795528"/>
          </a:xfrm>
        </p:spPr>
        <p:txBody>
          <a:bodyPr/>
          <a:lstStyle>
            <a:lvl1pPr marL="0" indent="0" algn="ctr">
              <a:buNone/>
              <a:defRPr sz="157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F102B-000E-C74A-8301-842EFBF2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2E93-4437-413C-A026-1DA2A9C28591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2818D9-8C34-7F43-A550-85EBDD2B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9D234-9774-4446-B0AC-F7063A47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1/30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7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49E4F5-E290-2E4D-85A4-390DC4D69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010"/>
            <a:ext cx="9144000" cy="5118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9930DC-7417-2B4F-A329-45FA0641B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009" y="282208"/>
            <a:ext cx="2149983" cy="6823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B6D3FA-29B7-3E45-8E26-8057171C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90260"/>
            <a:ext cx="6858000" cy="2387600"/>
          </a:xfrm>
        </p:spPr>
        <p:txBody>
          <a:bodyPr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F102B-000E-C74A-8301-842EFBF2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09F-5784-47A7-B43B-FF7A6B3103C7}" type="datetime1">
              <a:rPr lang="fr-FR" smtClean="0"/>
              <a:t>13/10/2022</a:t>
            </a:fld>
            <a:endParaRPr lang="en-US" dirty="0" smtClean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2818D9-8C34-7F43-A550-85EBDD2B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GCM 2022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9D234-9774-4446-B0AC-F7063A47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&lt;N°&gt;</a:t>
            </a:r>
            <a:r>
              <a:rPr lang="en-US" smtClean="0"/>
              <a:t>/30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9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689E6-28E1-A84F-8178-F6AAAEFE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BE01A-35AC-F245-8CD3-73358E6B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55BD6-D8B4-E040-9595-E990AE2F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930-D80F-4EB8-9F39-AD6B71C526A8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7FC14-C1FA-D845-80D6-C0B11FF3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3348" y="6356351"/>
            <a:ext cx="2505008" cy="365125"/>
          </a:xfrm>
        </p:spPr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474BC-C9F7-054B-9102-8A83E893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6B113D-13AB-6040-AC9D-3A2AA4D2C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984" y="250190"/>
            <a:ext cx="1672209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EEF73-6AFA-FC4E-8299-F2AFBF99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6F3E8-D7E9-ED4C-B3AE-E440DF51D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48" y="1743783"/>
            <a:ext cx="4009603" cy="443318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8EBCB3-079D-C444-863D-A197640AD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743783"/>
            <a:ext cx="4009603" cy="443318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7A146B-2536-5D49-B050-4266082C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0BAB-423C-45B5-8B52-1B66588A3DB5}" type="datetime1">
              <a:rPr lang="fr-FR" smtClean="0"/>
              <a:t>13/10/2022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854E9-14F7-9841-945D-183B92EF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BA6BAC-D3D5-D64D-B789-E1F57BCE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BEE1C8-3D42-C243-8661-BCA1BB6D9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984" y="250190"/>
            <a:ext cx="1672209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F87AB-16E0-9648-8EE9-07D4C817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BEABCC-D1A3-CC4C-80D7-6BA0CB94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558E-B37E-4960-A974-068FB47CDF3C}" type="datetime1">
              <a:rPr lang="fr-FR" smtClean="0"/>
              <a:t>13/10/2022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85C414-33C3-F345-A3B3-D5DFD605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0B1322-5C48-9B42-B893-8143FBF8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‹N°›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B187D1-0D80-7F45-A2EA-FDD168470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984" y="250190"/>
            <a:ext cx="1672209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0779E2-A62F-2D43-BD84-B859220C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356C-7904-4C1E-B29A-BEEE3ABC7868}" type="datetime1">
              <a:rPr lang="fr-FR" smtClean="0"/>
              <a:t>13/10/2022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E49E18-E070-444F-9BA0-830F0FFC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93FF49-C4A0-BD4A-A61F-A106927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8B50E9-9AF3-8C42-AFCA-F7ECDE17D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984" y="250190"/>
            <a:ext cx="1672209" cy="5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0779E2-A62F-2D43-BD84-B859220C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483-7C82-4E4B-A89A-15C8C7486C88}" type="datetime1">
              <a:rPr lang="fr-FR" smtClean="0"/>
              <a:t>13/10/2022</a:t>
            </a:fld>
            <a:endParaRPr lang="en-US" dirty="0" smtClean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E49E18-E070-444F-9BA0-830F0FFC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GCM 2022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93FF49-C4A0-BD4A-A61F-A106927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&lt;N°&gt;</a:t>
            </a:r>
            <a:r>
              <a:rPr lang="en-US" smtClean="0"/>
              <a:t>/30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33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1B7AE-6AA1-1A43-AF09-280F7AF5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47" y="365126"/>
            <a:ext cx="8133506" cy="119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7AE81F-0155-F241-9427-D9650A2B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247" y="1718631"/>
            <a:ext cx="8133506" cy="445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29A9E-55E7-EC40-A8BF-386DF469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62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1B00-5D26-4DB4-BB79-5F85A7298064}" type="datetime1">
              <a:rPr lang="fr-FR" smtClean="0"/>
              <a:t>13/10/2022</a:t>
            </a:fld>
            <a:endParaRPr lang="en-US" dirty="0" smtClean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1B7D3-1C8C-4D42-B869-92834829A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2" y="6356351"/>
            <a:ext cx="2483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GCM 2022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C260B-735D-B744-9193-5652E4D64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&lt;N°&gt;</a:t>
            </a:r>
            <a:r>
              <a:rPr lang="en-US" smtClean="0"/>
              <a:t>/30</a:t>
            </a:r>
            <a:endParaRPr lang="en-US" dirty="0" smtClean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6B65739-2E52-5E4F-AA85-5F084340C947}"/>
              </a:ext>
            </a:extLst>
          </p:cNvPr>
          <p:cNvCxnSpPr>
            <a:cxnSpLocks/>
          </p:cNvCxnSpPr>
          <p:nvPr/>
        </p:nvCxnSpPr>
        <p:spPr>
          <a:xfrm>
            <a:off x="511788" y="6322060"/>
            <a:ext cx="812042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04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baseline="0">
          <a:solidFill>
            <a:srgbClr val="3B256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3B2568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B2568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B2568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B2568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w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59832" y="50851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GANIL-CAEN</a:t>
            </a:r>
          </a:p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17-21 Octobre 2022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1772816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O. Kamalou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GANIL staff</a:t>
            </a:r>
            <a:endParaRPr kumimoji="0" lang="en-US" sz="1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GANIL, Grand Accélérateur National d’Ions Lourds,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Caen, France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5F1-8A3D-4495-9E8C-40880567A8EC}" type="datetime1">
              <a:rPr lang="fr-FR" smtClean="0"/>
              <a:t>13/10/2022</a:t>
            </a:fld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66656" y="908720"/>
            <a:ext cx="60826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GANIL OPERATION STATUS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CYCLOTRONS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SPIRAL1)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M:\Mes documents\Carrière\Concours interne 2010\Présentation\SPIRAL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067509"/>
            <a:ext cx="2546168" cy="1800200"/>
          </a:xfrm>
          <a:prstGeom prst="rect">
            <a:avLst/>
          </a:prstGeom>
          <a:noFill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/>
          <a:srcRect l="8621" t="18297" r="7861" b="20320"/>
          <a:stretch>
            <a:fillRect/>
          </a:stretch>
        </p:blipFill>
        <p:spPr bwMode="auto">
          <a:xfrm>
            <a:off x="3779912" y="3006873"/>
            <a:ext cx="4752528" cy="17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4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23728" y="554578"/>
            <a:ext cx="5680056" cy="418058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CSS tuning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a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cavity (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South)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51520" y="1019403"/>
            <a:ext cx="8229600" cy="4525963"/>
          </a:xfrm>
        </p:spPr>
        <p:txBody>
          <a:bodyPr>
            <a:normAutofit/>
          </a:bodyPr>
          <a:lstStyle/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the north cavity it is necessary to reduce the magnetic field in sectors D and A and increase it in sectors B and 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DF4B-A73F-4EB6-942E-695EF6B42929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0466"/>
            <a:ext cx="3204864" cy="26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ultiplication 11"/>
          <p:cNvSpPr/>
          <p:nvPr/>
        </p:nvSpPr>
        <p:spPr>
          <a:xfrm>
            <a:off x="1043608" y="3282385"/>
            <a:ext cx="792088" cy="506655"/>
          </a:xfrm>
          <a:prstGeom prst="mathMultiply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347864" y="2202825"/>
            <a:ext cx="5579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precession  </a:t>
            </a:r>
            <a:r>
              <a:rPr lang="en-US" dirty="0" smtClean="0">
                <a:sym typeface="Wingdings" panose="05000000000000000000" pitchFamily="2" charset="2"/>
              </a:rPr>
              <a:t>difficulty to eject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=&gt; AND the CSS1 output energy is not nominal (-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dirty="0" smtClean="0">
                <a:sym typeface="Wingdings" panose="05000000000000000000" pitchFamily="2" charset="2"/>
              </a:rPr>
              <a:t>%!)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Difficulty to inject in CSS2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>
                <a:sym typeface="Wingdings" panose="05000000000000000000" pitchFamily="2" charset="2"/>
              </a:rPr>
              <a:t>Use of </a:t>
            </a:r>
            <a:r>
              <a:rPr lang="en-US" dirty="0" err="1" smtClean="0">
                <a:sym typeface="Wingdings" panose="05000000000000000000" pitchFamily="2" charset="2"/>
              </a:rPr>
              <a:t>rebuncher</a:t>
            </a:r>
            <a:r>
              <a:rPr lang="en-US" dirty="0" smtClean="0">
                <a:sym typeface="Wingdings" panose="05000000000000000000" pitchFamily="2" charset="2"/>
              </a:rPr>
              <a:t> R2 as an accelerating cavity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>
                <a:sym typeface="Wingdings" panose="05000000000000000000" pitchFamily="2" charset="2"/>
              </a:rPr>
              <a:t>CSS1 efficiency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95 </a:t>
            </a:r>
            <a:r>
              <a:rPr lang="en-US" dirty="0" smtClean="0">
                <a:sym typeface="Wingdings" panose="05000000000000000000" pitchFamily="2" charset="2"/>
              </a:rPr>
              <a:t>MeV/A  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70-80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%;   CSS2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80</a:t>
            </a:r>
            <a:r>
              <a:rPr lang="en-US" dirty="0" smtClean="0">
                <a:sym typeface="Wingdings" panose="05000000000000000000" pitchFamily="2" charset="2"/>
              </a:rPr>
              <a:t>%  and long beam tuning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(6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UTs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instead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UTs=time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losses)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compatible with HI beam</a:t>
            </a:r>
          </a:p>
          <a:p>
            <a:endParaRPr lang="en-US" dirty="0"/>
          </a:p>
        </p:txBody>
      </p:sp>
      <p:pic>
        <p:nvPicPr>
          <p:cNvPr id="16" name="Image 15" descr="logo4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9612" y="422098"/>
            <a:ext cx="6516724" cy="418058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Cyclotron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cavities failures (Not available)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D52B-FA08-460B-8F36-4BF0E946F3E5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Image 7" descr="logo4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7728" y="810729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C01 </a:t>
            </a:r>
            <a:r>
              <a:rPr lang="fr-FR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avity</a:t>
            </a:r>
            <a:r>
              <a:rPr lang="fr-F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C02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metalic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accelerated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Irrsud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time for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7337" y="2043287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C02 </a:t>
            </a:r>
            <a:r>
              <a:rPr lang="fr-FR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avity</a:t>
            </a:r>
            <a:r>
              <a:rPr lang="fr-F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C01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Irrsud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time for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(2UTs)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584" y="3089727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CSS1 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outh</a:t>
            </a:r>
            <a:r>
              <a:rPr lang="fr-F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7584" y="371229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CSS1 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fr-F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THI mode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(LISE/SPIRAL1 for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exemple)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Tunning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stable and not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More time 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tunning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T=70%-80%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81991" y="47527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CSS2 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outh</a:t>
            </a:r>
            <a:r>
              <a:rPr lang="fr-F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CSS1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(3,7-13,7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0077" y="5296420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CSS2 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fr-FR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THI mode (LISE/SPIRAL1 for exemple for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possible)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Tunning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More time 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T=70%-80%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:\Mes documents\Carrière\Concours interne 2010\Présentation\SPIRAL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836712"/>
            <a:ext cx="8100392" cy="5727165"/>
          </a:xfrm>
          <a:prstGeom prst="rect">
            <a:avLst/>
          </a:prstGeom>
          <a:noFill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9512" y="764704"/>
            <a:ext cx="453650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 &amp; radioactive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few eV/A up to 95MeV/A</a:t>
            </a:r>
          </a:p>
        </p:txBody>
      </p:sp>
      <p:sp>
        <p:nvSpPr>
          <p:cNvPr id="4" name="Ellipse 3"/>
          <p:cNvSpPr/>
          <p:nvPr/>
        </p:nvSpPr>
        <p:spPr>
          <a:xfrm>
            <a:off x="2195736" y="4293096"/>
            <a:ext cx="3168352" cy="208823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364088" y="5412510"/>
            <a:ext cx="299893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226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SPIRAL1 (2001-2014)</a:t>
            </a:r>
            <a:endParaRPr lang="fr-FR" sz="2400" b="1" dirty="0">
              <a:solidFill>
                <a:srgbClr val="226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endParaRPr lang="fr-FR" sz="1400" i="1" dirty="0">
              <a:solidFill>
                <a:srgbClr val="226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6804248" y="9807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 rot="1889957">
            <a:off x="3019362" y="4946462"/>
            <a:ext cx="358459" cy="22181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2267492">
            <a:off x="2889489" y="4642894"/>
            <a:ext cx="377267" cy="513241"/>
          </a:xfrm>
          <a:prstGeom prst="triangl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2843808" y="4941168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2987824" y="4869160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2987824" y="5013176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2987824" y="5013176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812390" y="206625"/>
            <a:ext cx="5807251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SPIRAL 1 Operating Mode/</a:t>
            </a:r>
            <a:r>
              <a:rPr lang="en-GB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upgarde</a:t>
            </a:r>
            <a:endParaRPr lang="en-GB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179512" y="1340768"/>
            <a:ext cx="4536504" cy="43204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63" tIns="44782" rIns="89563" bIns="44782"/>
          <a:lstStyle/>
          <a:p>
            <a:pPr defTabSz="895350" eaLnBrk="0" hangingPunct="0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Energy Exotic Beam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1.2,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25]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36626" y="6520259"/>
            <a:ext cx="2057400" cy="365125"/>
          </a:xfrm>
        </p:spPr>
        <p:txBody>
          <a:bodyPr/>
          <a:lstStyle/>
          <a:p>
            <a:fld id="{F0FD74C4-80D0-4873-A27B-7710FDF3CD32}" type="datetime1">
              <a:rPr lang="fr-FR" smtClean="0"/>
              <a:t>13/10/2022</a:t>
            </a:fld>
            <a:endParaRPr lang="en-US" dirty="0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6285313" y="6501429"/>
            <a:ext cx="2483739" cy="36512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3543300" y="6453336"/>
            <a:ext cx="2057400" cy="365125"/>
          </a:xfrm>
        </p:spPr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 descr="logo4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91 -0.00116 C 0.00902 0.00509 0.02014 0.01157 0.02621 0.01273 C 0.03229 0.01389 0.03489 0.00717 0.03455 0.00579 C 0.0342 0.0044 0.02621 0.00254 0.02413 0.0044 C 0.02205 0.00625 0.02048 0.01481 0.02205 0.0169 C 0.02361 0.01898 0.03073 0.01875 0.0335 0.0169 C 0.03628 0.01504 0.03854 0.00926 0.03871 0.00579 C 0.03889 0.00231 0.03767 -0.00278 0.03455 -0.00394 C 0.03142 -0.00509 0.02361 -0.00417 0.01996 -0.00116 C 0.01632 0.00185 0.0125 0.00995 0.01267 0.01412 C 0.01284 0.01829 0.01823 0.02245 0.021 0.02384 C 0.02378 0.02523 0.02586 0.02338 0.02934 0.02245 C 0.03281 0.02153 0.03819 0.01944 0.04184 0.01829 C 0.04548 0.01713 0.04791 0.01551 0.05121 0.01551 C 0.05451 0.01551 0.05798 0.01759 0.06163 0.01829 C 0.06527 0.01898 0.06927 0.01875 0.07309 0.01967 C 0.07691 0.0206 0.08159 0.02245 0.08455 0.02384 C 0.0875 0.02523 0.0901 0.02569 0.0908 0.02801 C 0.09149 0.03032 0.09027 0.03426 0.08871 0.03773 C 0.08715 0.0412 0.08402 0.04537 0.08142 0.04884 C 0.07882 0.05231 0.07534 0.05602 0.07309 0.05856 C 0.07083 0.06111 0.07048 0.06296 0.06788 0.06412 C 0.06527 0.06528 0.06128 0.06597 0.05746 0.06551 C 0.05364 0.06504 0.05 0.0625 0.04496 0.06134 C 0.03993 0.06018 0.03229 0.05972 0.02725 0.05856 C 0.02222 0.05741 0.01892 0.05509 0.01475 0.0544 C 0.01059 0.0537 0.00538 0.0544 0.00225 0.0544 C -0.00087 0.0544 -0.00139 0.05347 -0.004 0.0544 C -0.0066 0.05532 -0.01007 0.05717 -0.01337 0.05995 C -0.01667 0.06273 -0.02084 0.06736 -0.02379 0.07106 C -0.02674 0.07477 -0.03021 0.07824 -0.03108 0.08217 C -0.03195 0.08611 -0.03177 0.09074 -0.029 0.09467 C -0.02622 0.09861 -0.01962 0.10347 -0.01441 0.10579 C -0.0092 0.1081 -0.00348 0.10764 0.00225 0.10856 C 0.00798 0.10949 0.01406 0.11065 0.01996 0.11134 C 0.02586 0.11204 0.0309 0.11157 0.03767 0.11273 C 0.04444 0.11389 0.05451 0.11736 0.06059 0.11829 C 0.06666 0.11921 0.06961 0.11875 0.07413 0.11829 C 0.07864 0.11782 0.08593 0.11736 0.08767 0.11551 C 0.08941 0.11366 0.08732 0.10833 0.08455 0.10717 C 0.08177 0.10602 0.07378 0.10625 0.071 0.10856 C 0.06823 0.11088 0.06701 0.11782 0.06788 0.12106 C 0.06875 0.1243 0.07222 0.12801 0.07621 0.12801 C 0.08021 0.12801 0.08802 0.1243 0.09184 0.12106 C 0.09566 0.11782 0.10017 0.1118 0.09913 0.10856 C 0.09809 0.10532 0.09062 0.10301 0.08559 0.10162 C 0.08055 0.10023 0.07396 0.09745 0.06892 0.10023 C 0.06389 0.10301 0.05659 0.11227 0.05538 0.11829 C 0.05416 0.1243 0.0559 0.1331 0.06163 0.13634 C 0.06736 0.13958 0.08211 0.13935 0.08975 0.13773 C 0.09739 0.13611 0.1033 0.13171 0.10746 0.12662 C 0.11163 0.12153 0.11475 0.11319 0.11475 0.10717 C 0.11475 0.10116 0.1125 0.09444 0.10746 0.09051 C 0.10243 0.08657 0.09218 0.08403 0.08455 0.08356 C 0.07691 0.0831 0.06701 0.08449 0.06163 0.08773 C 0.05625 0.09097 0.05625 0.09768 0.05225 0.10301 C 0.04826 0.10833 0.04583 0.11666 0.03767 0.11967 C 0.02951 0.12268 0.01458 0.12106 0.0033 0.12106 C -0.00799 0.12106 -0.02101 0.11991 -0.03004 0.11967 C -0.03907 0.11944 -0.04427 0.11898 -0.05087 0.11967 C -0.05747 0.12037 -0.0632 0.12037 -0.06962 0.12384 C -0.07604 0.12731 -0.08316 0.13449 -0.08941 0.14051 C -0.09566 0.14653 -0.10226 0.15416 -0.10712 0.15995 C -0.11198 0.16574 -0.11389 0.16967 -0.11858 0.17523 C -0.12327 0.18079 -0.12882 0.18634 -0.13525 0.19329 C -0.14167 0.20023 -0.15104 0.21111 -0.15712 0.2169 C -0.1632 0.22268 -0.16719 0.22315 -0.1717 0.22801 C -0.17622 0.23287 -0.18212 0.24074 -0.1842 0.24606 C -0.18629 0.25139 -0.18559 0.25555 -0.1842 0.25995 C -0.18282 0.26435 -0.17952 0.26898 -0.17587 0.27245 C -0.17223 0.27592 -0.16736 0.27824 -0.16233 0.28079 C -0.15729 0.28333 -0.15122 0.28541 -0.14566 0.28773 C -0.14011 0.29004 -0.13542 0.29259 -0.129 0.29467 C -0.12257 0.29676 -0.11598 0.29884 -0.10712 0.30023 C -0.09827 0.30162 -0.0842 0.30208 -0.07587 0.30301 C -0.06754 0.30393 -0.06059 0.30787 -0.05712 0.30579 C -0.05365 0.3037 -0.05261 0.29352 -0.05504 0.29051 C -0.05747 0.2875 -0.06789 0.28588 -0.0717 0.28773 C -0.07552 0.28958 -0.07761 0.29699 -0.07795 0.30162 C -0.0783 0.30625 -0.07709 0.31319 -0.07379 0.31551 C -0.07049 0.31782 -0.0632 0.31736 -0.05816 0.31551 C -0.05313 0.31366 -0.04601 0.30926 -0.04358 0.3044 C -0.04115 0.29954 -0.04098 0.2912 -0.04358 0.28634 C -0.04618 0.28148 -0.05261 0.27708 -0.0592 0.27523 C -0.0658 0.27338 -0.07778 0.27291 -0.08316 0.27523 C -0.08854 0.27754 -0.09011 0.2831 -0.0915 0.28912 C -0.09289 0.29514 -0.09323 0.30532 -0.0915 0.31134 C -0.08976 0.31736 -0.08646 0.32268 -0.08108 0.32523 C -0.0757 0.32778 -0.06684 0.32778 -0.0592 0.32662 C -0.05157 0.32546 -0.04098 0.32315 -0.03525 0.31829 C -0.02952 0.31342 -0.02587 0.30463 -0.02483 0.29745 C -0.02379 0.29028 -0.02396 0.28125 -0.029 0.27523 C -0.03403 0.26921 -0.04566 0.26389 -0.05504 0.26134 C -0.06441 0.25879 -0.07674 0.25741 -0.08525 0.25995 C -0.09375 0.2625 -0.10104 0.27037 -0.10608 0.27662 C -0.11111 0.28287 -0.11042 0.29282 -0.11545 0.29745 C -0.12049 0.30208 -0.12795 0.30324 -0.13629 0.3044 C -0.14462 0.30555 -0.15556 0.30463 -0.16545 0.3044 C -0.17535 0.30416 -0.18664 0.30254 -0.19566 0.30301 C -0.20469 0.30347 -0.21059 0.3044 -0.21962 0.30717 C -0.22865 0.30995 -0.24184 0.31435 -0.24983 0.31967 C -0.25782 0.325 -0.26094 0.33194 -0.26754 0.33912 C -0.27414 0.34629 -0.28212 0.35463 -0.28941 0.36273 C -0.2967 0.37083 -0.30278 0.3794 -0.31129 0.38773 C -0.31979 0.39606 -0.33125 0.40324 -0.34045 0.41273 C -0.34966 0.42222 -0.35973 0.43565 -0.3665 0.44467 C -0.37327 0.4537 -0.37848 0.45903 -0.38108 0.4669 C -0.38368 0.47477 -0.38229 0.48356 -0.38212 0.4919 C -0.38195 0.50023 -0.37813 0.50879 -0.38004 0.5169 C -0.38195 0.525 -0.38802 0.53333 -0.39358 0.54051 C -0.39914 0.54768 -0.40625 0.5537 -0.41337 0.55995 " pathEditMode="relative" rAng="0" ptsTypes="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27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191 0.00069 C 0.00902 0.00694 0.02014 0.01342 0.02621 0.01458 C 0.03229 0.01574 0.03489 0.00903 0.03455 0.00764 C 0.0342 0.00625 0.02621 0.0044 0.02413 0.00625 C 0.02205 0.0081 0.02048 0.01666 0.02205 0.01875 C 0.02361 0.02083 0.03073 0.0206 0.0335 0.01875 C 0.03628 0.0169 0.03854 0.01111 0.03871 0.00764 C 0.03889 0.00416 0.03767 -0.00093 0.03455 -0.00209 C 0.03142 -0.00324 0.02361 -0.00232 0.01996 0.00069 C 0.01632 0.0037 0.0125 0.0118 0.01267 0.01597 C 0.01284 0.02014 0.01823 0.0243 0.021 0.02569 C 0.02378 0.02708 0.02586 0.02523 0.02934 0.0243 C 0.03281 0.02338 0.03819 0.02129 0.04184 0.02014 C 0.04548 0.01898 0.04791 0.01736 0.05121 0.01736 C 0.05451 0.01736 0.05798 0.01944 0.06163 0.02014 C 0.06527 0.02083 0.06927 0.0206 0.07309 0.02153 C 0.07691 0.02245 0.08159 0.0243 0.08455 0.02569 C 0.0875 0.02708 0.0901 0.02754 0.0908 0.02986 C 0.09149 0.03217 0.09027 0.03611 0.08871 0.03958 C 0.08715 0.04305 0.08402 0.04722 0.08142 0.05069 C 0.07882 0.05416 0.07534 0.05787 0.07309 0.06041 C 0.07083 0.06296 0.07048 0.06481 0.06788 0.06597 C 0.06527 0.06713 0.06128 0.06782 0.05746 0.06736 C 0.05364 0.0669 0.05 0.06435 0.04496 0.06319 C 0.03993 0.06204 0.03229 0.06157 0.02725 0.06041 C 0.02222 0.05926 0.01892 0.05694 0.01475 0.05625 C 0.01059 0.05555 0.00538 0.05625 0.00225 0.05625 C -0.00087 0.05625 -0.00139 0.05532 -0.004 0.05625 C -0.0066 0.05717 -0.01007 0.05903 -0.01337 0.0618 C -0.01667 0.06458 -0.02084 0.06921 -0.02379 0.07291 C -0.02674 0.07662 -0.03021 0.08009 -0.03108 0.08403 C -0.03195 0.08796 -0.03177 0.09259 -0.029 0.09653 C -0.02622 0.10046 -0.01962 0.10532 -0.01441 0.10764 C -0.0092 0.10995 -0.00348 0.10949 0.00225 0.11041 C 0.00798 0.11134 0.01406 0.1125 0.01996 0.11319 C 0.02586 0.11389 0.0309 0.11342 0.03767 0.11458 C 0.04444 0.11574 0.05451 0.11921 0.06059 0.12014 C 0.06666 0.12106 0.06961 0.1206 0.07413 0.12014 C 0.07864 0.11967 0.08593 0.11921 0.08767 0.11736 C 0.08941 0.11551 0.08732 0.11018 0.08455 0.10903 C 0.08177 0.10787 0.07378 0.1081 0.071 0.11041 C 0.06823 0.11273 0.06701 0.11967 0.06788 0.12291 C 0.06875 0.12616 0.07222 0.12986 0.07621 0.12986 C 0.08021 0.12986 0.08802 0.12616 0.09184 0.12291 C 0.09566 0.11967 0.10017 0.11366 0.09913 0.11041 C 0.09809 0.10717 0.09062 0.10486 0.08559 0.10347 C 0.08055 0.10208 0.07396 0.0993 0.06892 0.10208 C 0.06389 0.10486 0.05659 0.11412 0.05538 0.12014 C 0.05416 0.12616 0.0559 0.13495 0.06163 0.13819 C 0.06736 0.14143 0.08211 0.1412 0.08975 0.13958 C 0.09739 0.13796 0.1033 0.13356 0.10746 0.12847 C 0.11163 0.12338 0.11475 0.11504 0.11475 0.10903 C 0.11475 0.10301 0.1125 0.09629 0.10746 0.09236 C 0.10243 0.08842 0.09218 0.08588 0.08455 0.08541 C 0.07691 0.08495 0.06701 0.08634 0.06163 0.08958 C 0.05625 0.09282 0.05625 0.09954 0.05225 0.10486 C 0.04826 0.11018 0.04583 0.11852 0.03767 0.12153 C 0.02951 0.12454 0.01458 0.12291 0.0033 0.12291 C -0.00799 0.12291 -0.02101 0.12176 -0.03004 0.12153 C -0.03907 0.12129 -0.04427 0.12083 -0.05087 0.12153 C -0.05747 0.12222 -0.0632 0.12222 -0.06962 0.12569 C -0.07604 0.12916 -0.08316 0.13634 -0.08941 0.14236 C -0.09566 0.14838 -0.10226 0.15602 -0.10712 0.1618 C -0.11198 0.16759 -0.11389 0.17153 -0.11858 0.17708 C -0.12327 0.18264 -0.12882 0.18819 -0.13525 0.19514 C -0.14167 0.20208 -0.15104 0.21296 -0.15712 0.21875 C -0.1632 0.22454 -0.16719 0.225 -0.1717 0.22986 C -0.17622 0.23472 -0.18212 0.24259 -0.1842 0.24791 C -0.18629 0.25324 -0.18559 0.25741 -0.1842 0.2618 C -0.18282 0.2662 -0.17952 0.27083 -0.17587 0.2743 C -0.17223 0.27778 -0.16736 0.28009 -0.16233 0.28264 C -0.15729 0.28518 -0.15122 0.28727 -0.14566 0.28958 C -0.14011 0.2919 -0.13542 0.29444 -0.129 0.29653 C -0.12257 0.29861 -0.11598 0.30069 -0.10712 0.30208 C -0.09827 0.30347 -0.0842 0.30393 -0.07587 0.30486 C -0.06754 0.30579 -0.06059 0.30972 -0.05712 0.30764 C -0.05365 0.30555 -0.05261 0.29537 -0.05504 0.29236 C -0.05747 0.28935 -0.06789 0.28773 -0.0717 0.28958 C -0.07552 0.29143 -0.07761 0.29884 -0.07795 0.30347 C -0.0783 0.3081 -0.07709 0.31504 -0.07379 0.31736 C -0.07049 0.31967 -0.0632 0.31921 -0.05816 0.31736 C -0.05313 0.31551 -0.04601 0.31111 -0.04358 0.30625 C -0.04115 0.30139 -0.04098 0.29305 -0.04358 0.28819 C -0.04618 0.28333 -0.05261 0.27893 -0.0592 0.27708 C -0.0658 0.27523 -0.07778 0.27477 -0.08316 0.27708 C -0.08854 0.2794 -0.09011 0.28495 -0.0915 0.29097 C -0.09289 0.29699 -0.09323 0.30717 -0.0915 0.31319 C -0.08976 0.31921 -0.08646 0.32454 -0.08108 0.32708 C -0.0757 0.32963 -0.06684 0.32963 -0.0592 0.32847 C -0.05157 0.32731 -0.04098 0.325 -0.03525 0.32014 C -0.02952 0.31528 -0.02587 0.30648 -0.02483 0.2993 C -0.02379 0.29213 -0.02396 0.2831 -0.029 0.27708 C -0.03403 0.27106 -0.04566 0.26574 -0.05504 0.26319 C -0.06441 0.26065 -0.07674 0.25926 -0.08525 0.2618 C -0.09375 0.26435 -0.10104 0.27222 -0.10608 0.27847 C -0.11111 0.28472 -0.11042 0.29467 -0.11545 0.2993 C -0.12049 0.30393 -0.12795 0.30509 -0.13629 0.30625 C -0.14462 0.30741 -0.15556 0.30648 -0.16545 0.30625 C -0.17535 0.30602 -0.18664 0.3044 -0.19566 0.30486 C -0.20469 0.30532 -0.21059 0.30625 -0.21962 0.30903 C -0.22865 0.3118 -0.24184 0.3162 -0.24983 0.32153 C -0.25782 0.32685 -0.26094 0.33379 -0.26754 0.34097 C -0.27414 0.34815 -0.28212 0.35648 -0.28941 0.36458 C -0.2967 0.37268 -0.30278 0.38125 -0.31129 0.38958 C -0.31979 0.39791 -0.33125 0.40509 -0.34045 0.41458 C -0.34966 0.42407 -0.35973 0.4375 -0.3665 0.44653 C -0.37327 0.45555 -0.37848 0.46088 -0.38108 0.46875 C -0.38368 0.47662 -0.38229 0.48541 -0.38212 0.49375 C -0.38195 0.50208 -0.37813 0.51065 -0.38004 0.51875 C -0.38195 0.52685 -0.38802 0.53518 -0.39358 0.54236 C -0.39914 0.54954 -0.40625 0.55555 -0.41337 0.5618 " pathEditMode="relative" rAng="0" ptsTypes="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repeatCount="indefinite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092 0.01407 -0.00185 0.01945 0 C 0.02483 0.00185 0.029 0.00764 0.03264 0.01111 C 0.03629 0.01459 0.03924 0.0176 0.04098 0.02153 C 0.04271 0.02547 0.04427 0.02894 0.04323 0.03403 C 0.04219 0.03912 0.03924 0.04584 0.0349 0.05255 C 0.03056 0.05926 0.02153 0.06806 0.01719 0.07477 C 0.01285 0.08148 0.0099 0.08635 0.00886 0.09329 C 0.00782 0.10023 0.00903 0.11065 0.01042 0.11621 C 0.01181 0.12176 0.01372 0.12338 0.01771 0.12662 C 0.02171 0.12986 0.02813 0.13264 0.03438 0.13542 C 0.04063 0.1382 0.04844 0.14375 0.05556 0.14375 C 0.06268 0.14375 0.07014 0.14051 0.07709 0.13542 C 0.08403 0.13033 0.09271 0.11898 0.09775 0.1125 C 0.10278 0.10602 0.10348 0.10116 0.10712 0.0963 C 0.11077 0.09144 0.11181 0.08681 0.11945 0.08287 C 0.12709 0.07894 0.14427 0.07547 0.15278 0.07246 C 0.16129 0.06945 0.16806 0.06852 0.17101 0.06505 C 0.17396 0.06158 0.17344 0.05371 0.17101 0.05185 C 0.16858 0.05 0.16025 0.05047 0.1566 0.05324 C 0.15296 0.05602 0.14914 0.06343 0.14931 0.06806 C 0.14948 0.07269 0.15296 0.0801 0.15764 0.08079 C 0.16233 0.08148 0.17379 0.0757 0.17778 0.07176 C 0.18177 0.06783 0.1816 0.06135 0.1816 0.05695 C 0.1816 0.05255 0.18108 0.04838 0.1783 0.04584 C 0.17552 0.04329 0.16997 0.04097 0.16493 0.04144 C 0.1599 0.0419 0.15191 0.04398 0.14827 0.04815 C 0.14462 0.05232 0.14341 0.05949 0.14323 0.06597 C 0.14306 0.07246 0.14445 0.08264 0.14723 0.08658 C 0.15 0.09051 0.15469 0.09121 0.16042 0.09028 C 0.16615 0.08935 0.17691 0.08542 0.18212 0.08079 C 0.18733 0.07616 0.19098 0.06945 0.19219 0.06297 C 0.19341 0.05648 0.19254 0.04653 0.18941 0.04144 C 0.18629 0.03635 0.18143 0.03334 0.17379 0.03264 C 0.16615 0.03195 0.1507 0.03241 0.14375 0.03704 C 0.13681 0.04167 0.13351 0.05185 0.13212 0.06065 C 0.13073 0.06945 0.13195 0.08218 0.13542 0.09028 C 0.13889 0.09838 0.14653 0.10579 0.15278 0.1088 C 0.15903 0.11181 0.16563 0.11019 0.17327 0.1088 C 0.18091 0.10741 0.18941 0.1044 0.19827 0.1007 C 0.20712 0.09699 0.21997 0.09121 0.22657 0.08658 C 0.23316 0.08195 0.23368 0.07847 0.23768 0.07246 C 0.24167 0.06644 0.24879 0.05741 0.25105 0.05023 C 0.2533 0.04306 0.25382 0.03542 0.25157 0.02963 C 0.24931 0.02385 0.24601 0.0213 0.23716 0.01551 C 0.2283 0.00972 0.22778 0.01065 0.19827 -0.00532 C 0.16875 -0.02129 0.07969 -0.06203 0.0599 -0.08078 C 0.04011 -0.09953 0.05573 -0.10856 0.07987 -0.11782 C 0.104 -0.12708 0.17987 -0.13078 0.20487 -0.13703 C 0.22987 -0.14328 0.22587 -0.14768 0.22987 -0.15555 C 0.23386 -0.16342 0.24063 -0.17453 0.22882 -0.18379 C 0.21702 -0.19305 0.17917 -0.20278 0.15938 -0.21111 C 0.13959 -0.21944 0.12275 -0.22731 0.1099 -0.23333 C 0.09705 -0.23935 0.09306 -0.24328 0.08212 -0.24745 C 0.07118 -0.25162 0.05625 -0.25625 0.04445 -0.25787 C 0.03264 -0.25949 0.02535 -0.25949 0.01164 -0.25787 C -0.00208 -0.25625 -0.01996 -0.25208 -0.03784 -0.24745 C -0.05573 -0.24282 -0.07743 -0.23912 -0.09618 -0.23032 C -0.11493 -0.22153 -0.14045 -0.20139 -0.15069 -0.1949 C -0.16093 -0.18842 -0.1592 -0.18981 -0.15729 -0.1912 " pathEditMode="relative" ptsTypes="aaaaaaaaaaaaaaaaaa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0" presetClass="path" presetSubtype="0" repeatCount="indefinite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C 0.00695 -0.00092 0.01407 -0.00185 0.01945 0 C 0.02483 0.00185 0.029 0.00764 0.03264 0.01111 C 0.03629 0.01459 0.03924 0.0176 0.04098 0.02153 C 0.04271 0.02547 0.04427 0.02894 0.04323 0.03403 C 0.04219 0.03912 0.03924 0.04584 0.0349 0.05255 C 0.03056 0.05926 0.02153 0.06806 0.01719 0.07477 C 0.01285 0.08148 0.0099 0.08635 0.00886 0.09329 C 0.00782 0.10023 0.00903 0.11065 0.01042 0.11621 C 0.01181 0.12176 0.01372 0.12338 0.01771 0.12662 C 0.02171 0.12986 0.02813 0.13264 0.03438 0.13542 C 0.04063 0.1382 0.04844 0.14375 0.05556 0.14375 C 0.06268 0.14375 0.07014 0.14051 0.07709 0.13542 C 0.08403 0.13033 0.09271 0.11898 0.09775 0.1125 C 0.10278 0.10602 0.10348 0.10116 0.10712 0.0963 C 0.11077 0.09144 0.11181 0.08681 0.11945 0.08287 C 0.12709 0.07894 0.14427 0.07547 0.15278 0.07246 C 0.16129 0.06945 0.16806 0.06852 0.17101 0.06505 C 0.17396 0.06158 0.17344 0.05371 0.17101 0.05185 C 0.16858 0.05 0.16025 0.05047 0.1566 0.05324 C 0.15296 0.05602 0.14914 0.06343 0.14931 0.06806 C 0.14948 0.07269 0.15296 0.0801 0.15764 0.08079 C 0.16233 0.08148 0.17379 0.0757 0.17778 0.07176 C 0.18177 0.06783 0.1816 0.06135 0.1816 0.05695 C 0.1816 0.05255 0.18108 0.04838 0.1783 0.04584 C 0.17552 0.04329 0.16997 0.04097 0.16493 0.04144 C 0.1599 0.0419 0.15191 0.04398 0.14827 0.04815 C 0.14462 0.05232 0.14341 0.05949 0.14323 0.06597 C 0.14306 0.07246 0.14445 0.08264 0.14723 0.08658 C 0.15 0.09051 0.15469 0.09121 0.16042 0.09028 C 0.16615 0.08935 0.17691 0.08542 0.18212 0.08079 C 0.18733 0.07616 0.19098 0.06945 0.19219 0.06297 C 0.19341 0.05648 0.19254 0.04653 0.18941 0.04144 C 0.18629 0.03635 0.18143 0.03334 0.17379 0.03264 C 0.16615 0.03195 0.1507 0.03241 0.14375 0.03704 C 0.13681 0.04167 0.13351 0.05185 0.13212 0.06065 C 0.13073 0.06945 0.13195 0.08218 0.13542 0.09028 C 0.13889 0.09838 0.14653 0.10579 0.15278 0.1088 C 0.15903 0.11181 0.16563 0.11019 0.17327 0.1088 C 0.18091 0.10741 0.18941 0.1044 0.19827 0.1007 C 0.20712 0.09699 0.21997 0.09121 0.22657 0.08658 C 0.23316 0.08195 0.23368 0.07847 0.23768 0.07246 C 0.24167 0.06644 0.24879 0.05741 0.25105 0.05023 C 0.2533 0.04306 0.25382 0.03542 0.25157 0.02963 C 0.24931 0.02385 0.24601 0.0213 0.23716 0.01551 C 0.2283 0.00972 0.22778 0.01065 0.19827 -0.00532 C 0.16875 -0.02129 0.07969 -0.06203 0.0599 -0.08078 C 0.04011 -0.09953 0.05573 -0.10856 0.07987 -0.11782 C 0.104 -0.12708 0.17987 -0.13078 0.20487 -0.13703 C 0.22987 -0.14328 0.22587 -0.14768 0.22987 -0.15555 C 0.23386 -0.16342 0.24063 -0.17453 0.22882 -0.18379 C 0.21702 -0.19305 0.17917 -0.20278 0.15938 -0.21111 C 0.13959 -0.21944 0.12275 -0.22731 0.1099 -0.23333 C 0.09705 -0.23935 0.09306 -0.24328 0.08212 -0.24745 C 0.07118 -0.25162 0.05625 -0.25625 0.04445 -0.25787 C 0.03264 -0.25949 0.02535 -0.25949 0.01164 -0.25787 C -0.00208 -0.25625 -0.01996 -0.25208 -0.03784 -0.24745 C -0.05573 -0.24282 -0.07743 -0.23912 -0.09618 -0.23032 C -0.11493 -0.22153 -0.14045 -0.20139 -0.15069 -0.1949 C -0.16093 -0.18842 -0.1592 -0.18981 -0.15729 -0.1912 " pathEditMode="relative" ptsTypes="aaaaaaaaaaaaaaaaaaaaaaaaaaaaaaaaaaaaaaaaaaaaaaaaaaaaaaaaaaaA"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248" y="582851"/>
            <a:ext cx="7992888" cy="506320"/>
          </a:xfrm>
        </p:spPr>
        <p:txBody>
          <a:bodyPr>
            <a:no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Target Ions Source ECR N+: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Nanogan3+C</a:t>
            </a:r>
            <a:endParaRPr lang="fr-F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fr-F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ionisation </a:t>
            </a:r>
            <a:r>
              <a:rPr lang="fr-FR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efficiencies</a:t>
            </a:r>
            <a:r>
              <a:rPr lang="fr-F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gases</a:t>
            </a:r>
            <a:r>
              <a:rPr lang="fr-F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4081-813B-4CE7-B9B4-74536B59BCE7}" type="datetime1">
              <a:rPr lang="fr-FR" smtClean="0"/>
              <a:t>13/10/2022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727096" y="6370752"/>
            <a:ext cx="3352800" cy="3651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50514" y="5987019"/>
            <a:ext cx="302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universality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11560" y="1556792"/>
          <a:ext cx="7021711" cy="427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Dessin Designer" r:id="rId4" imgW="5423040" imgH="3298320" progId="">
                  <p:embed/>
                </p:oleObj>
              </mc:Choice>
              <mc:Fallback>
                <p:oleObj name="Dessin Designer" r:id="rId4" imgW="5423040" imgH="3298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021711" cy="4272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2483768" y="3429000"/>
            <a:ext cx="5723296" cy="2592858"/>
            <a:chOff x="1701" y="2251"/>
            <a:chExt cx="3901" cy="2009"/>
          </a:xfrm>
        </p:grpSpPr>
        <p:sp>
          <p:nvSpPr>
            <p:cNvPr id="7" name="Oval 63"/>
            <p:cNvSpPr>
              <a:spLocks noChangeArrowheads="1"/>
            </p:cNvSpPr>
            <p:nvPr/>
          </p:nvSpPr>
          <p:spPr bwMode="auto">
            <a:xfrm>
              <a:off x="1701" y="2251"/>
              <a:ext cx="1728" cy="48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8" name="Line 64"/>
            <p:cNvSpPr>
              <a:spLocks noChangeShapeType="1"/>
            </p:cNvSpPr>
            <p:nvPr/>
          </p:nvSpPr>
          <p:spPr bwMode="auto">
            <a:xfrm>
              <a:off x="2565" y="2731"/>
              <a:ext cx="1449" cy="6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4014" y="3473"/>
              <a:ext cx="1588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 </a:t>
              </a:r>
              <a:r>
                <a:rPr lang="fr-FR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</a:t>
              </a:r>
              <a:r>
                <a:rPr lang="fr-FR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</a:p>
            <a:p>
              <a:r>
                <a:rPr lang="fr-FR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He, N, O, F, Ne, Ar, Kr </a:t>
              </a:r>
              <a:endPara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1274" y="5838720"/>
            <a:ext cx="40847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A. C.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Villari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et al., Nuclear Physics A 787 (2007) 126c–133c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4" name="Picture 5" descr="CatiaHe3kw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5776" y="1700808"/>
            <a:ext cx="11521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0" y="378904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6 kW 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beam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9" name="Image 18" descr="logo4 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51016"/>
              </p:ext>
            </p:extLst>
          </p:nvPr>
        </p:nvGraphicFramePr>
        <p:xfrm>
          <a:off x="1547664" y="1052736"/>
          <a:ext cx="6598928" cy="5156388"/>
        </p:xfrm>
        <a:graphic>
          <a:graphicData uri="http://schemas.openxmlformats.org/drawingml/2006/table">
            <a:tbl>
              <a:tblPr/>
              <a:tblGrid>
                <a:gridCol w="71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ions</a:t>
                      </a:r>
                      <a:endParaRPr lang="fr-FR" sz="18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fr-FR" sz="18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U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MeV</a:t>
                      </a: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/u]</a:t>
                      </a:r>
                      <a:endParaRPr lang="fr-FR" sz="18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U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pps</a:t>
                      </a: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fr-FR" sz="18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ion</a:t>
                      </a:r>
                      <a:endParaRPr lang="fr-FR" sz="18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fr-FR" sz="18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[MeV/u]</a:t>
                      </a:r>
                      <a:endParaRPr lang="fr-FR" sz="18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U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pps</a:t>
                      </a: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fr-FR" sz="18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3.8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2.8 10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20F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3.7 10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17Ne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6He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24Ne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4.7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LIRAT (&lt;34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/u)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24Ne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7.9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6He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24Ne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baseline="30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26Ne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31Ar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33Ar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35Ar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0.43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8He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44Ar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10.8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14O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44Ar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3.8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15O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46Ar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10.3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19O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74Kr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4.6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20O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74Kr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20O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75Kr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5.5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18Ne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76Kr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4.4</a:t>
                      </a:r>
                      <a:endParaRPr lang="fr-F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18F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 baseline="30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51B5-3441-4EC6-9F16-50BDB784EDE8}" type="datetime1">
              <a:rPr lang="fr-FR" smtClean="0"/>
              <a:t>13/10/2022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logo4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938536" y="405014"/>
            <a:ext cx="526692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 baseline="0">
                <a:solidFill>
                  <a:srgbClr val="3B25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Exotic beams production before upgrade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15001" y="532541"/>
            <a:ext cx="8613432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FEBIAD source  (type VADIS ISOLDE</a:t>
            </a:r>
            <a:r>
              <a:rPr lang="en-US" sz="1800" b="1" u="sng" dirty="0" smtClean="0">
                <a:solidFill>
                  <a:srgbClr val="FF0000"/>
                </a:solidFill>
              </a:rPr>
              <a:t>)/Booster </a:t>
            </a:r>
            <a:r>
              <a:rPr lang="en-US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en-US" sz="1800" b="1" u="sng" dirty="0" smtClean="0">
                <a:solidFill>
                  <a:srgbClr val="FF0000"/>
                </a:solidFill>
              </a:rPr>
              <a:t> between 2014-2017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/>
            </a:r>
            <a:br>
              <a:rPr lang="en-US" sz="1800" b="1" dirty="0" smtClean="0">
                <a:solidFill>
                  <a:srgbClr val="000099"/>
                </a:solidFill>
              </a:rPr>
            </a:br>
            <a:endParaRPr lang="en-US" sz="1800" b="1" dirty="0" smtClean="0">
              <a:solidFill>
                <a:srgbClr val="00009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2FE5-7756-4746-BE38-3AE1FA73E445}" type="datetime1">
              <a:rPr lang="fr-FR" smtClean="0"/>
              <a:t>13/10/2022</a:t>
            </a:fld>
            <a:endParaRPr lang="en-US"/>
          </a:p>
        </p:txBody>
      </p:sp>
      <p:sp>
        <p:nvSpPr>
          <p:cNvPr id="77" name="Espace réservé du pied de page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 dirty="0"/>
          </a:p>
        </p:txBody>
      </p:sp>
      <p:sp>
        <p:nvSpPr>
          <p:cNvPr id="76" name="Espace réservé du numéro de diapositive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628" name="TextBox 1095"/>
          <p:cNvSpPr txBox="1">
            <a:spLocks noChangeArrowheads="1"/>
          </p:cNvSpPr>
          <p:nvPr/>
        </p:nvSpPr>
        <p:spPr bwMode="auto">
          <a:xfrm>
            <a:off x="250825" y="378936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0" y="5336048"/>
            <a:ext cx="457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Non selective source : Mg, Ca, Sc, Cr,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, Co, Ni, Cu, Zn,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, As, Se,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</a:p>
          <a:p>
            <a:pPr>
              <a:buFont typeface="Arial" pitchFamily="34" charset="0"/>
              <a:buChar char="•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But no acceleration by CIME (Q/A too low</a:t>
            </a:r>
            <a:r>
              <a:rPr lang="en-US" b="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20" name="Rectangle 19"/>
          <p:cNvSpPr/>
          <p:nvPr/>
        </p:nvSpPr>
        <p:spPr>
          <a:xfrm>
            <a:off x="2196316" y="606120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FEBIAD: Forced Electron Beam Induced Arc Discharge</a:t>
            </a:r>
            <a:endParaRPr lang="en-US" dirty="0"/>
          </a:p>
        </p:txBody>
      </p:sp>
      <p:pic>
        <p:nvPicPr>
          <p:cNvPr id="46" name="Picture 2" descr="C:\Users\dubois\Desktop\FEBIA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4169"/>
            <a:ext cx="5430392" cy="3710656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-36512" y="101266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66CC"/>
                </a:solidFill>
              </a:rPr>
              <a:t>FEBIAD ion source </a:t>
            </a:r>
            <a:r>
              <a:rPr lang="fr-FR" sz="2000" b="1" i="1" dirty="0" err="1" smtClean="0">
                <a:solidFill>
                  <a:srgbClr val="0066CC"/>
                </a:solidFill>
              </a:rPr>
              <a:t>development</a:t>
            </a:r>
            <a:r>
              <a:rPr lang="fr-FR" sz="2000" b="1" i="1" dirty="0" smtClean="0">
                <a:solidFill>
                  <a:srgbClr val="0066CC"/>
                </a:solidFill>
              </a:rPr>
              <a:t> </a:t>
            </a:r>
            <a:r>
              <a:rPr lang="fr-FR" sz="2000" b="1" i="1" dirty="0" err="1" smtClean="0">
                <a:solidFill>
                  <a:srgbClr val="0066CC"/>
                </a:solidFill>
              </a:rPr>
              <a:t>since</a:t>
            </a:r>
            <a:r>
              <a:rPr lang="fr-FR" sz="2000" b="1" i="1" dirty="0" smtClean="0">
                <a:solidFill>
                  <a:srgbClr val="0066CC"/>
                </a:solidFill>
              </a:rPr>
              <a:t> 2011</a:t>
            </a:r>
            <a:endParaRPr lang="fr-FR" dirty="0" smtClean="0"/>
          </a:p>
        </p:txBody>
      </p:sp>
      <p:sp>
        <p:nvSpPr>
          <p:cNvPr id="49" name="ZoneTexte 48"/>
          <p:cNvSpPr txBox="1"/>
          <p:nvPr/>
        </p:nvSpPr>
        <p:spPr>
          <a:xfrm>
            <a:off x="4046019" y="2288445"/>
            <a:ext cx="7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VADIS 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5110612" y="1023965"/>
            <a:ext cx="385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Main </a:t>
            </a:r>
            <a:r>
              <a:rPr lang="fr-FR" dirty="0" err="1" smtClean="0"/>
              <a:t>difficulty</a:t>
            </a:r>
            <a:r>
              <a:rPr lang="fr-FR" dirty="0" smtClean="0"/>
              <a:t> to </a:t>
            </a:r>
            <a:r>
              <a:rPr lang="fr-FR" dirty="0" err="1" smtClean="0"/>
              <a:t>overcome</a:t>
            </a:r>
            <a:r>
              <a:rPr lang="fr-FR" dirty="0" smtClean="0"/>
              <a:t> : </a:t>
            </a:r>
          </a:p>
          <a:p>
            <a:pPr algn="ctr"/>
            <a:r>
              <a:rPr lang="fr-FR" dirty="0" smtClean="0"/>
              <a:t>Thermal expansion of the </a:t>
            </a:r>
            <a:r>
              <a:rPr lang="fr-FR" dirty="0" err="1" smtClean="0"/>
              <a:t>transfer</a:t>
            </a:r>
            <a:r>
              <a:rPr lang="fr-FR" dirty="0" smtClean="0"/>
              <a:t> tube</a:t>
            </a:r>
            <a:endParaRPr lang="fr-FR" dirty="0"/>
          </a:p>
        </p:txBody>
      </p:sp>
      <p:sp>
        <p:nvSpPr>
          <p:cNvPr id="53" name="Forme libre 52"/>
          <p:cNvSpPr/>
          <p:nvPr/>
        </p:nvSpPr>
        <p:spPr>
          <a:xfrm>
            <a:off x="2720051" y="2055173"/>
            <a:ext cx="2592729" cy="1319514"/>
          </a:xfrm>
          <a:custGeom>
            <a:avLst/>
            <a:gdLst>
              <a:gd name="connsiteX0" fmla="*/ 2592729 w 2592729"/>
              <a:gd name="connsiteY0" fmla="*/ 69448 h 1319514"/>
              <a:gd name="connsiteX1" fmla="*/ 868101 w 2592729"/>
              <a:gd name="connsiteY1" fmla="*/ 208344 h 1319514"/>
              <a:gd name="connsiteX2" fmla="*/ 0 w 2592729"/>
              <a:gd name="connsiteY2" fmla="*/ 1319514 h 13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2729" h="1319514">
                <a:moveTo>
                  <a:pt x="2592729" y="69448"/>
                </a:moveTo>
                <a:cubicBezTo>
                  <a:pt x="1946476" y="34724"/>
                  <a:pt x="1300223" y="0"/>
                  <a:pt x="868101" y="208344"/>
                </a:cubicBezTo>
                <a:cubicBezTo>
                  <a:pt x="435980" y="416688"/>
                  <a:pt x="217990" y="868101"/>
                  <a:pt x="0" y="1319514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5996550" y="1556792"/>
            <a:ext cx="2562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Transfer tube </a:t>
            </a:r>
            <a:r>
              <a:rPr lang="fr-FR" b="1" u="sng" dirty="0" err="1" smtClean="0"/>
              <a:t>length</a:t>
            </a:r>
            <a:r>
              <a:rPr lang="fr-FR" b="1" u="sng" dirty="0" smtClean="0"/>
              <a:t> 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20° </a:t>
            </a:r>
            <a:r>
              <a:rPr lang="fr-FR" dirty="0" smtClean="0"/>
              <a:t>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62.5</a:t>
            </a:r>
            <a:r>
              <a:rPr lang="fr-FR" dirty="0" smtClean="0"/>
              <a:t>mm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2000° </a:t>
            </a:r>
            <a:r>
              <a:rPr lang="fr-FR" dirty="0" smtClean="0"/>
              <a:t>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62,5 </a:t>
            </a:r>
            <a:r>
              <a:rPr lang="fr-FR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b="1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1.5mm</a:t>
            </a:r>
            <a:endParaRPr lang="fr-FR" b="1" i="1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564091" y="2492896"/>
            <a:ext cx="34724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a system </a:t>
            </a:r>
            <a:r>
              <a:rPr lang="fr-FR" dirty="0" err="1" smtClean="0"/>
              <a:t>having</a:t>
            </a:r>
            <a:r>
              <a:rPr lang="fr-FR" dirty="0" smtClean="0"/>
              <a:t> a translation </a:t>
            </a:r>
            <a:r>
              <a:rPr lang="fr-FR" dirty="0" err="1" smtClean="0"/>
              <a:t>movement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conserving</a:t>
            </a:r>
            <a:r>
              <a:rPr lang="fr-FR" dirty="0" smtClean="0"/>
              <a:t> a good </a:t>
            </a:r>
            <a:r>
              <a:rPr lang="fr-FR" dirty="0" err="1" smtClean="0"/>
              <a:t>electrical</a:t>
            </a:r>
            <a:r>
              <a:rPr lang="fr-FR" dirty="0" smtClean="0"/>
              <a:t> contact (</a:t>
            </a:r>
            <a:r>
              <a:rPr lang="fr-FR" dirty="0" smtClean="0">
                <a:latin typeface="Arial"/>
                <a:cs typeface="Arial"/>
              </a:rPr>
              <a:t>~</a:t>
            </a:r>
            <a:r>
              <a:rPr lang="fr-FR" dirty="0"/>
              <a:t>3</a:t>
            </a:r>
            <a:r>
              <a:rPr lang="fr-FR" dirty="0" smtClean="0"/>
              <a:t>50A)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5666194" y="5585772"/>
            <a:ext cx="115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2011</a:t>
            </a:r>
            <a:endParaRPr lang="fr-FR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0399" y="3861048"/>
            <a:ext cx="4380726" cy="22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Ellipse 58"/>
          <p:cNvSpPr/>
          <p:nvPr/>
        </p:nvSpPr>
        <p:spPr>
          <a:xfrm>
            <a:off x="6527799" y="3960944"/>
            <a:ext cx="391161" cy="50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7172960" y="4448624"/>
            <a:ext cx="538480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880100" y="4805494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I : </a:t>
            </a:r>
            <a:r>
              <a:rPr lang="fr-FR" sz="1100" dirty="0" smtClean="0">
                <a:solidFill>
                  <a:srgbClr val="FF0000"/>
                </a:solidFill>
              </a:rPr>
              <a:t>350A</a:t>
            </a:r>
            <a:endParaRPr lang="fr-FR" sz="1100" dirty="0">
              <a:solidFill>
                <a:srgbClr val="FF0000"/>
              </a:solidFill>
            </a:endParaRPr>
          </a:p>
        </p:txBody>
      </p:sp>
      <p:grpSp>
        <p:nvGrpSpPr>
          <p:cNvPr id="2" name="Groupe 62"/>
          <p:cNvGrpSpPr/>
          <p:nvPr/>
        </p:nvGrpSpPr>
        <p:grpSpPr>
          <a:xfrm>
            <a:off x="5359400" y="4976944"/>
            <a:ext cx="3169920" cy="929640"/>
            <a:chOff x="5359400" y="5242560"/>
            <a:chExt cx="3169920" cy="929640"/>
          </a:xfrm>
        </p:grpSpPr>
        <p:cxnSp>
          <p:nvCxnSpPr>
            <p:cNvPr id="64" name="Connecteur droit avec flèche 63"/>
            <p:cNvCxnSpPr/>
            <p:nvPr/>
          </p:nvCxnSpPr>
          <p:spPr>
            <a:xfrm>
              <a:off x="6116955" y="5292090"/>
              <a:ext cx="524510" cy="69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H="1">
              <a:off x="7456170" y="5687695"/>
              <a:ext cx="524510" cy="69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7347585" y="5440045"/>
              <a:ext cx="1171575" cy="101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8516620" y="5443220"/>
              <a:ext cx="2540" cy="2565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6670040" y="5684520"/>
              <a:ext cx="1859280" cy="50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H="1">
              <a:off x="6670040" y="5692140"/>
              <a:ext cx="2540" cy="4800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7353300" y="5341620"/>
              <a:ext cx="7620" cy="109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5359400" y="5283200"/>
              <a:ext cx="1706880" cy="25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7076440" y="5247640"/>
              <a:ext cx="701040" cy="101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7350760" y="5344160"/>
              <a:ext cx="416560" cy="101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>
              <a:off x="7766685" y="5250180"/>
              <a:ext cx="3175" cy="10477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7059930" y="5242560"/>
              <a:ext cx="22226" cy="6286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Image 33" descr="logo4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 rot="18309192">
            <a:off x="1912103" y="3426325"/>
            <a:ext cx="5218061" cy="627088"/>
            <a:chOff x="3603677" y="5064355"/>
            <a:chExt cx="5231263" cy="740909"/>
          </a:xfrm>
        </p:grpSpPr>
        <p:sp>
          <p:nvSpPr>
            <p:cNvPr id="37" name="Rectangle 36"/>
            <p:cNvSpPr/>
            <p:nvPr/>
          </p:nvSpPr>
          <p:spPr>
            <a:xfrm>
              <a:off x="3603677" y="5064355"/>
              <a:ext cx="5224320" cy="7409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72580" y="5231828"/>
              <a:ext cx="5162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Session: CSS: SPIRAL 1 on Monday@17h00 </a:t>
              </a:r>
              <a:endPara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1514105" y="1312244"/>
            <a:ext cx="24482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 </a:t>
            </a:r>
            <a:r>
              <a:rPr lang="fr-FR" dirty="0" err="1" smtClean="0"/>
              <a:t>Beam</a:t>
            </a:r>
            <a:r>
              <a:rPr lang="fr-FR" dirty="0" smtClean="0"/>
              <a:t>, up to Nb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 t="2481"/>
          <a:stretch>
            <a:fillRect/>
          </a:stretch>
        </p:blipFill>
        <p:spPr bwMode="auto">
          <a:xfrm>
            <a:off x="752381" y="1078821"/>
            <a:ext cx="7799723" cy="508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75656" y="548680"/>
            <a:ext cx="63531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CIME : Post-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accelerator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fr-F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0057" y="1384663"/>
            <a:ext cx="584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Q/A</a:t>
            </a:r>
            <a:endParaRPr lang="fr-FR" b="1" dirty="0">
              <a:solidFill>
                <a:srgbClr val="0066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18560" y="1419497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0.15</a:t>
            </a:r>
            <a:endParaRPr lang="fr-FR" b="1" dirty="0">
              <a:solidFill>
                <a:srgbClr val="0066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63692" y="3988525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0.45</a:t>
            </a:r>
            <a:endParaRPr lang="fr-FR" b="1" dirty="0">
              <a:solidFill>
                <a:srgbClr val="0066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04709" y="1428205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0.25</a:t>
            </a:r>
            <a:endParaRPr lang="fr-FR" b="1" dirty="0">
              <a:solidFill>
                <a:srgbClr val="0066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85464" y="2573382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CC"/>
                </a:solidFill>
              </a:rPr>
              <a:t>0.35</a:t>
            </a:r>
            <a:endParaRPr lang="fr-FR" b="1" dirty="0">
              <a:solidFill>
                <a:srgbClr val="0066CC"/>
              </a:solidFill>
            </a:endParaRPr>
          </a:p>
        </p:txBody>
      </p:sp>
      <p:pic>
        <p:nvPicPr>
          <p:cNvPr id="11" name="Picture 2" descr="http://pro.ganil-spiral2.eu/laboratory/ganil-accelerators/images-for-accelerators/cime"/>
          <p:cNvPicPr>
            <a:picLocks noChangeAspect="1" noChangeArrowheads="1"/>
          </p:cNvPicPr>
          <p:nvPr/>
        </p:nvPicPr>
        <p:blipFill>
          <a:blip r:embed="rId3" cstate="print"/>
          <a:srcRect l="17917" t="20770" b="21108"/>
          <a:stretch>
            <a:fillRect/>
          </a:stretch>
        </p:blipFill>
        <p:spPr bwMode="auto">
          <a:xfrm>
            <a:off x="5676901" y="3622333"/>
            <a:ext cx="1866900" cy="1302092"/>
          </a:xfrm>
          <a:prstGeom prst="rect">
            <a:avLst/>
          </a:prstGeom>
          <a:noFill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C837-DEF5-43B4-9E03-67036D1CA329}" type="datetime1">
              <a:rPr lang="fr-FR" smtClean="0"/>
              <a:t>13/10/2022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987824" y="2276872"/>
            <a:ext cx="3456384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logo4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ZoneTexte 69"/>
          <p:cNvSpPr txBox="1"/>
          <p:nvPr/>
        </p:nvSpPr>
        <p:spPr>
          <a:xfrm>
            <a:off x="1979712" y="18210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Breeder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Integration</a:t>
            </a:r>
            <a:endParaRPr lang="fr-F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0173-68EF-4348-87EE-EC315C656C50}" type="datetime1">
              <a:rPr lang="fr-FR" smtClean="0"/>
              <a:t>13/10/2022</a:t>
            </a:fld>
            <a:endParaRPr lang="en-US"/>
          </a:p>
        </p:txBody>
      </p:sp>
      <p:sp>
        <p:nvSpPr>
          <p:cNvPr id="72" name="Espace réservé du pied de page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Espace réservé du numéro de diapositive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Image 74" descr="logo4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pic>
        <p:nvPicPr>
          <p:cNvPr id="73" name="Image 72" descr="figure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176464" cy="2300407"/>
          </a:xfrm>
          <a:prstGeom prst="rect">
            <a:avLst/>
          </a:prstGeom>
        </p:spPr>
      </p:pic>
      <p:pic>
        <p:nvPicPr>
          <p:cNvPr id="76" name="Image 75" descr="Boosteur H1 Patl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348880"/>
            <a:ext cx="572463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9" y="1296287"/>
            <a:ext cx="3559635" cy="5060064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EC4F-DA2A-4129-9CC5-D7655D69F11C}" type="datetime1">
              <a:rPr lang="fr-FR" smtClean="0"/>
              <a:t>13/10/2022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6246835" y="4640167"/>
            <a:ext cx="2106012" cy="2114776"/>
            <a:chOff x="372635" y="1876648"/>
            <a:chExt cx="3601055" cy="2808725"/>
          </a:xfrm>
        </p:grpSpPr>
        <p:pic>
          <p:nvPicPr>
            <p:cNvPr id="38" name="Picture 1" descr="O:\PROJETS\SDA_PHYSIQUE_SPIRAL2\1 - Projets\UPGRADE SPIRAL1\1-Pilotage_Projet\5-Présentations - Communications\FORUM des expériences\SPIRAL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991" y="1876648"/>
              <a:ext cx="3093699" cy="2722792"/>
            </a:xfrm>
            <a:prstGeom prst="rect">
              <a:avLst/>
            </a:prstGeom>
            <a:noFill/>
          </p:spPr>
        </p:pic>
        <p:sp>
          <p:nvSpPr>
            <p:cNvPr id="39" name="Forme libre 38"/>
            <p:cNvSpPr/>
            <p:nvPr/>
          </p:nvSpPr>
          <p:spPr>
            <a:xfrm>
              <a:off x="2263750" y="2664775"/>
              <a:ext cx="714940" cy="480060"/>
            </a:xfrm>
            <a:custGeom>
              <a:avLst/>
              <a:gdLst>
                <a:gd name="connsiteX0" fmla="*/ 725556 w 725556"/>
                <a:gd name="connsiteY0" fmla="*/ 0 h 518492"/>
                <a:gd name="connsiteX1" fmla="*/ 357808 w 725556"/>
                <a:gd name="connsiteY1" fmla="*/ 437322 h 518492"/>
                <a:gd name="connsiteX2" fmla="*/ 288235 w 725556"/>
                <a:gd name="connsiteY2" fmla="*/ 487018 h 518492"/>
                <a:gd name="connsiteX3" fmla="*/ 188843 w 725556"/>
                <a:gd name="connsiteY3" fmla="*/ 447261 h 518492"/>
                <a:gd name="connsiteX4" fmla="*/ 0 w 725556"/>
                <a:gd name="connsiteY4" fmla="*/ 318052 h 51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556" h="518492">
                  <a:moveTo>
                    <a:pt x="725556" y="0"/>
                  </a:moveTo>
                  <a:cubicBezTo>
                    <a:pt x="578125" y="178076"/>
                    <a:pt x="430695" y="356152"/>
                    <a:pt x="357808" y="437322"/>
                  </a:cubicBezTo>
                  <a:cubicBezTo>
                    <a:pt x="284921" y="518492"/>
                    <a:pt x="316396" y="485361"/>
                    <a:pt x="288235" y="487018"/>
                  </a:cubicBezTo>
                  <a:cubicBezTo>
                    <a:pt x="260074" y="488675"/>
                    <a:pt x="236882" y="475422"/>
                    <a:pt x="188843" y="447261"/>
                  </a:cubicBezTo>
                  <a:cubicBezTo>
                    <a:pt x="140804" y="419100"/>
                    <a:pt x="70402" y="368576"/>
                    <a:pt x="0" y="318052"/>
                  </a:cubicBezTo>
                </a:path>
              </a:pathLst>
            </a:custGeom>
            <a:ln w="38100">
              <a:solidFill>
                <a:srgbClr val="00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00FF00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845978" y="2844976"/>
              <a:ext cx="49191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>
                  <a:solidFill>
                    <a:srgbClr val="00FF00"/>
                  </a:solidFill>
                </a:rPr>
                <a:t>1+ 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190697" y="2706476"/>
              <a:ext cx="41229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rgbClr val="00B0F0"/>
                  </a:solidFill>
                </a:rPr>
                <a:t>N+</a:t>
              </a:r>
            </a:p>
          </p:txBody>
        </p:sp>
        <p:cxnSp>
          <p:nvCxnSpPr>
            <p:cNvPr id="42" name="Connecteur droit 41"/>
            <p:cNvCxnSpPr/>
            <p:nvPr/>
          </p:nvCxnSpPr>
          <p:spPr>
            <a:xfrm flipV="1">
              <a:off x="2387621" y="3017614"/>
              <a:ext cx="96907" cy="10436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1263429" y="3333845"/>
              <a:ext cx="96907" cy="10436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2039716" y="4581012"/>
              <a:ext cx="96907" cy="10436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076447" y="3133009"/>
              <a:ext cx="401072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25" b="1" dirty="0">
                  <a:solidFill>
                    <a:srgbClr val="7030A0"/>
                  </a:solidFill>
                </a:rPr>
                <a:t>CF13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39398" y="3394806"/>
              <a:ext cx="409086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25" b="1" dirty="0">
                  <a:solidFill>
                    <a:srgbClr val="7030A0"/>
                  </a:solidFill>
                </a:rPr>
                <a:t>CF81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202706" y="4427149"/>
              <a:ext cx="391454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25" b="1" dirty="0">
                  <a:solidFill>
                    <a:srgbClr val="7030A0"/>
                  </a:solidFill>
                </a:rPr>
                <a:t>CF11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72635" y="2885372"/>
              <a:ext cx="409086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25" b="1" dirty="0">
                  <a:solidFill>
                    <a:srgbClr val="7030A0"/>
                  </a:solidFill>
                </a:rPr>
                <a:t>CF41</a:t>
              </a:r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518467" y="3171478"/>
              <a:ext cx="59636" cy="13417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1307062" y="2532578"/>
              <a:ext cx="134236" cy="8130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955763" y="2244258"/>
              <a:ext cx="401072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25" b="1" dirty="0">
                  <a:solidFill>
                    <a:srgbClr val="7030A0"/>
                  </a:solidFill>
                </a:rPr>
                <a:t>CF31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 rot="18655667">
              <a:off x="2935549" y="2327550"/>
              <a:ext cx="452368" cy="253916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TISS</a:t>
              </a: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021457" y="3246601"/>
            <a:ext cx="4887877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R&amp;D since the last 2 years permit to have an long production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period with efficiencies required for the machine (TISS + CB)</a:t>
            </a:r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57400"/>
              </p:ext>
            </p:extLst>
          </p:nvPr>
        </p:nvGraphicFramePr>
        <p:xfrm>
          <a:off x="4441791" y="1258489"/>
          <a:ext cx="4047207" cy="1874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62107">
                  <a:extLst>
                    <a:ext uri="{9D8B030D-6E8A-4147-A177-3AD203B41FA5}">
                      <a16:colId xmlns:a16="http://schemas.microsoft.com/office/drawing/2014/main" val="833963274"/>
                    </a:ext>
                  </a:extLst>
                </a:gridCol>
                <a:gridCol w="997490">
                  <a:extLst>
                    <a:ext uri="{9D8B030D-6E8A-4147-A177-3AD203B41FA5}">
                      <a16:colId xmlns:a16="http://schemas.microsoft.com/office/drawing/2014/main" val="324929065"/>
                    </a:ext>
                  </a:extLst>
                </a:gridCol>
                <a:gridCol w="793805">
                  <a:extLst>
                    <a:ext uri="{9D8B030D-6E8A-4147-A177-3AD203B41FA5}">
                      <a16:colId xmlns:a16="http://schemas.microsoft.com/office/drawing/2014/main" val="2427112763"/>
                    </a:ext>
                  </a:extLst>
                </a:gridCol>
                <a:gridCol w="793805">
                  <a:extLst>
                    <a:ext uri="{9D8B030D-6E8A-4147-A177-3AD203B41FA5}">
                      <a16:colId xmlns:a16="http://schemas.microsoft.com/office/drawing/2014/main" val="131675906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Phase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Objectives</a:t>
                      </a:r>
                    </a:p>
                    <a:p>
                      <a:pPr algn="ctr"/>
                      <a:r>
                        <a:rPr lang="fr-FR" sz="1200" dirty="0" smtClean="0"/>
                        <a:t>Project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fr-FR" sz="1100" b="0" baseline="30000" dirty="0" smtClean="0">
                          <a:solidFill>
                            <a:schemeClr val="tx1"/>
                          </a:solidFill>
                        </a:rPr>
                        <a:t>38m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sz="1100" b="0" baseline="30000" dirty="0" smtClean="0">
                          <a:solidFill>
                            <a:schemeClr val="tx1"/>
                          </a:solidFill>
                        </a:rPr>
                        <a:t>9+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9MeV/A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fr-FR" sz="1100" b="0" baseline="300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sz="1100" b="0" baseline="30000" dirty="0" smtClean="0">
                          <a:solidFill>
                            <a:schemeClr val="tx1"/>
                          </a:solidFill>
                        </a:rPr>
                        <a:t>10+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7MeV/A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79511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2060"/>
                          </a:solidFill>
                        </a:rPr>
                        <a:t>Production (Ar)</a:t>
                      </a:r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2060"/>
                          </a:solidFill>
                        </a:rPr>
                        <a:t>10%</a:t>
                      </a:r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&gt;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5%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&gt;15%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0287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1+ to</a:t>
                      </a:r>
                      <a:r>
                        <a:rPr lang="fr-FR" sz="1200" baseline="0" dirty="0" smtClean="0">
                          <a:solidFill>
                            <a:srgbClr val="00CC00"/>
                          </a:solidFill>
                        </a:rPr>
                        <a:t> N+ transport</a:t>
                      </a:r>
                      <a:endParaRPr lang="fr-FR" sz="1200" dirty="0">
                        <a:solidFill>
                          <a:srgbClr val="00CC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80%</a:t>
                      </a:r>
                      <a:endParaRPr lang="fr-FR" sz="1200" dirty="0">
                        <a:solidFill>
                          <a:srgbClr val="00CC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&gt;80%</a:t>
                      </a:r>
                      <a:endParaRPr lang="fr-FR" sz="1200" dirty="0">
                        <a:solidFill>
                          <a:srgbClr val="00CC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CC00"/>
                          </a:solidFill>
                        </a:rPr>
                        <a:t>&gt;80%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898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66CC"/>
                          </a:solidFill>
                        </a:rPr>
                        <a:t>Charge</a:t>
                      </a:r>
                      <a:r>
                        <a:rPr lang="fr-FR" sz="1200" baseline="0" dirty="0" smtClean="0">
                          <a:solidFill>
                            <a:srgbClr val="0066CC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rgbClr val="0066CC"/>
                          </a:solidFill>
                        </a:rPr>
                        <a:t>Breeding</a:t>
                      </a:r>
                      <a:endParaRPr lang="fr-FR" sz="1200" dirty="0">
                        <a:solidFill>
                          <a:srgbClr val="0066CC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66CC"/>
                          </a:solidFill>
                        </a:rPr>
                        <a:t>5-10%</a:t>
                      </a:r>
                      <a:endParaRPr lang="fr-FR" sz="1200" dirty="0">
                        <a:solidFill>
                          <a:srgbClr val="0066CC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66CC"/>
                          </a:solidFill>
                        </a:rPr>
                        <a:t>1.5%</a:t>
                      </a:r>
                      <a:endParaRPr lang="fr-FR" sz="1400" b="1" dirty="0">
                        <a:solidFill>
                          <a:srgbClr val="0066CC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66CC"/>
                          </a:solidFill>
                        </a:rPr>
                        <a:t>8%</a:t>
                      </a:r>
                      <a:endParaRPr lang="fr-FR" sz="1400" b="1" dirty="0">
                        <a:solidFill>
                          <a:srgbClr val="0066CC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3967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Extraction N+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50%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80%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B0F0"/>
                          </a:solidFill>
                        </a:rPr>
                        <a:t>80%</a:t>
                      </a:r>
                      <a:endParaRPr lang="fr-FR" sz="12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599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CIME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&lt;25%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&lt;25%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391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20739" y="3901215"/>
            <a:ext cx="484170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Next steps :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- 1+ source : Develop the radioactive beam (A&gt;40)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- Charge Breeder : Improve it versatility</a:t>
            </a:r>
            <a:endParaRPr lang="fr-F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58" y="4603154"/>
            <a:ext cx="2019806" cy="21609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28022" y="542736"/>
            <a:ext cx="763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</a:t>
            </a:r>
            <a:r>
              <a:rPr 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FIBIAD+Booster+CIME</a:t>
            </a:r>
            <a:r>
              <a:rPr 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logo4 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18634917">
            <a:off x="1986762" y="3184278"/>
            <a:ext cx="5231263" cy="740909"/>
            <a:chOff x="3603677" y="5064355"/>
            <a:chExt cx="5231263" cy="740909"/>
          </a:xfrm>
        </p:grpSpPr>
        <p:sp>
          <p:nvSpPr>
            <p:cNvPr id="12" name="Rectangle 11"/>
            <p:cNvSpPr/>
            <p:nvPr/>
          </p:nvSpPr>
          <p:spPr>
            <a:xfrm>
              <a:off x="3603677" y="5064355"/>
              <a:ext cx="5224320" cy="7409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672580" y="5231828"/>
              <a:ext cx="5162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Session: CSS: SPIRAL 1 on Monday@17h00 </a:t>
              </a:r>
              <a:endPara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37546" y="6160091"/>
            <a:ext cx="390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 2022: </a:t>
            </a:r>
            <a:r>
              <a:rPr lang="fr-FR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Chauveau et al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lbum inauguration\projet album\Vue aérienne 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76303"/>
            <a:ext cx="8778307" cy="54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75656" y="2636912"/>
            <a:ext cx="587057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3600" i="1" dirty="0">
                <a:solidFill>
                  <a:srgbClr val="FF0000"/>
                </a:solidFill>
              </a:rPr>
              <a:t>Thank you for your attention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46956" y="6461359"/>
            <a:ext cx="2057400" cy="365125"/>
          </a:xfrm>
        </p:spPr>
        <p:txBody>
          <a:bodyPr/>
          <a:lstStyle/>
          <a:p>
            <a:fld id="{09404CFB-A30B-4DB7-AB18-24059F0CFC0D}" type="datetime1">
              <a:rPr lang="fr-FR" smtClean="0"/>
              <a:t>13/10/2022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28184" y="6434659"/>
            <a:ext cx="2483739" cy="36512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491880" y="6461358"/>
            <a:ext cx="2057400" cy="365125"/>
          </a:xfrm>
        </p:spPr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logo4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1556792"/>
            <a:ext cx="6300787" cy="2736304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Operating modes at GANIL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Running statistic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Failures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SPIRAL 1 upgrade and some results</a:t>
            </a:r>
            <a:endParaRPr lang="en-US" dirty="0" smtClean="0">
              <a:solidFill>
                <a:srgbClr val="0000CC"/>
              </a:solidFill>
            </a:endParaRPr>
          </a:p>
          <a:p>
            <a:pPr lvl="1">
              <a:buNone/>
              <a:defRPr/>
            </a:pPr>
            <a:endParaRPr lang="en-US" sz="2000" dirty="0" smtClean="0">
              <a:solidFill>
                <a:srgbClr val="0000CC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AA9-B41D-4804-8543-DF6DCB3B1F38}" type="datetime1">
              <a:rPr lang="fr-FR" smtClean="0"/>
              <a:t>13/10/2022</a:t>
            </a:fld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692696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pic>
        <p:nvPicPr>
          <p:cNvPr id="8" name="Image 7" descr="logo4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356C-7904-4C1E-B29A-BEEE3ABC7868}" type="datetime1">
              <a:rPr lang="fr-FR" smtClean="0"/>
              <a:t>13/10/2022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083121" y="446282"/>
            <a:ext cx="337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CSS1  </a:t>
            </a:r>
            <a:r>
              <a:rPr lang="fr-FR" b="1" u="sng" dirty="0" err="1" smtClean="0">
                <a:solidFill>
                  <a:srgbClr val="FF0000"/>
                </a:solidFill>
              </a:rPr>
              <a:t>cavities</a:t>
            </a:r>
            <a:r>
              <a:rPr lang="fr-FR" b="1" u="sng" dirty="0" smtClean="0">
                <a:solidFill>
                  <a:srgbClr val="FF0000"/>
                </a:solidFill>
              </a:rPr>
              <a:t> not </a:t>
            </a:r>
            <a:r>
              <a:rPr lang="fr-FR" b="1" u="sng" dirty="0" err="1" smtClean="0">
                <a:solidFill>
                  <a:srgbClr val="FF0000"/>
                </a:solidFill>
              </a:rPr>
              <a:t>available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endParaRPr lang="fr-FR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58189" y="1797405"/>
                <a:ext cx="1409285" cy="51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b="0" i="1" baseline="-25000" smtClean="0">
                            <a:latin typeface="Cambria Math" panose="02040503050406030204" pitchFamily="18" charset="0"/>
                          </a:rPr>
                          <m:t>𝑐𝑜</m:t>
                        </m:r>
                        <m:r>
                          <a:rPr lang="fr-FR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baseline="30000" smtClean="0">
                            <a:latin typeface="Cambria Math" panose="02040503050406030204" pitchFamily="18" charset="0"/>
                          </a:rPr>
                          <m:t>𝑒𝑗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i="1" baseline="-2500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baseline="-25000" smtClean="0"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lang="fr-FR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baseline="30000" smtClean="0">
                            <a:latin typeface="Cambria Math" panose="02040503050406030204" pitchFamily="18" charset="0"/>
                          </a:rPr>
                          <m:t>𝑖𝑛𝑗</m:t>
                        </m:r>
                      </m:den>
                    </m:f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i="1" baseline="-25000">
                            <a:latin typeface="Cambria Math" panose="02040503050406030204" pitchFamily="18" charset="0"/>
                          </a:rPr>
                          <m:t>𝑐𝑜</m:t>
                        </m:r>
                        <m:r>
                          <a:rPr lang="fr-FR" i="1" baseline="-25000">
                            <a:latin typeface="Cambria Math" panose="02040503050406030204" pitchFamily="18" charset="0"/>
                          </a:rPr>
                          <m:t>1    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i="1" baseline="-25000">
                            <a:latin typeface="Cambria Math" panose="02040503050406030204" pitchFamily="18" charset="0"/>
                          </a:rPr>
                          <m:t>𝑐𝑠𝑠</m:t>
                        </m:r>
                        <m:r>
                          <a:rPr lang="fr-FR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89" y="1797405"/>
                <a:ext cx="1409285" cy="511679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56518" y="1858982"/>
                <a:ext cx="1918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i="1" baseline="30000">
                        <a:latin typeface="Cambria Math" panose="02040503050406030204" pitchFamily="18" charset="0"/>
                      </a:rPr>
                      <m:t>𝑒𝑗</m:t>
                    </m:r>
                  </m:oMath>
                </a14:m>
                <a:r>
                  <a:rPr lang="fr-FR" dirty="0" smtClean="0"/>
                  <a:t>  =48,82 cm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518" y="1858982"/>
                <a:ext cx="1918282" cy="369332"/>
              </a:xfrm>
              <a:prstGeom prst="rect">
                <a:avLst/>
              </a:prstGeom>
              <a:blipFill>
                <a:blip r:embed="rId4"/>
                <a:stretch>
                  <a:fillRect t="-9836" r="-2540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96136" y="1868579"/>
                <a:ext cx="1844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baseline="30000" smtClean="0">
                        <a:latin typeface="Cambria Math" panose="02040503050406030204" pitchFamily="18" charset="0"/>
                      </a:rPr>
                      <m:t>𝑖𝑛𝑗</m:t>
                    </m:r>
                  </m:oMath>
                </a14:m>
                <a:r>
                  <a:rPr lang="fr-FR" dirty="0" smtClean="0"/>
                  <a:t>  =120 cm</a:t>
                </a:r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868579"/>
                <a:ext cx="1844544" cy="369332"/>
              </a:xfrm>
              <a:prstGeom prst="rect">
                <a:avLst/>
              </a:prstGeom>
              <a:blipFill>
                <a:blip r:embed="rId5"/>
                <a:stretch>
                  <a:fillRect t="-10000" r="-264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3395502" y="2237911"/>
                <a:ext cx="170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 baseline="-25000">
                          <a:latin typeface="Cambria Math" panose="02040503050406030204" pitchFamily="18" charset="0"/>
                        </a:rPr>
                        <m:t>𝑐𝑜</m:t>
                      </m:r>
                      <m:r>
                        <a:rPr lang="fr-FR" i="1" baseline="-25000">
                          <a:latin typeface="Cambria Math" panose="02040503050406030204" pitchFamily="18" charset="0"/>
                        </a:rPr>
                        <m:t>1 =3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02" y="2237911"/>
                <a:ext cx="1700528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82664" y="2935188"/>
                <a:ext cx="1621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baseline="-25000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fr-FR" b="0" i="1" baseline="-25000" smtClean="0">
                          <a:latin typeface="Cambria Math" panose="02040503050406030204" pitchFamily="18" charset="0"/>
                        </a:rPr>
                        <m:t>2=5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4" y="2935188"/>
                <a:ext cx="16217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èche droite 11"/>
          <p:cNvSpPr/>
          <p:nvPr/>
        </p:nvSpPr>
        <p:spPr>
          <a:xfrm>
            <a:off x="2675422" y="2935188"/>
            <a:ext cx="144016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296838" y="2862873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Not possible to injecte the </a:t>
            </a:r>
            <a:r>
              <a:rPr lang="fr-FR" b="1" dirty="0" err="1" smtClean="0"/>
              <a:t>beam</a:t>
            </a:r>
            <a:r>
              <a:rPr lang="fr-FR" b="1" dirty="0" smtClean="0"/>
              <a:t> to CSS2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72300" y="3491716"/>
                <a:ext cx="1621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baseline="-25000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fr-FR" b="0" i="1" baseline="-25000" smtClean="0">
                          <a:latin typeface="Cambria Math" panose="02040503050406030204" pitchFamily="18" charset="0"/>
                        </a:rPr>
                        <m:t>2=7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00" y="3491716"/>
                <a:ext cx="16217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èche droite 14"/>
          <p:cNvSpPr/>
          <p:nvPr/>
        </p:nvSpPr>
        <p:spPr>
          <a:xfrm>
            <a:off x="2675422" y="3433834"/>
            <a:ext cx="1440160" cy="397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77847" y="3454119"/>
                <a:ext cx="1790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i="1" baseline="30000">
                        <a:latin typeface="Cambria Math" panose="02040503050406030204" pitchFamily="18" charset="0"/>
                      </a:rPr>
                      <m:t>𝑒𝑗</m:t>
                    </m:r>
                  </m:oMath>
                </a14:m>
                <a:r>
                  <a:rPr lang="fr-FR" dirty="0" smtClean="0"/>
                  <a:t>  =50,9 cm</a:t>
                </a:r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847" y="3454119"/>
                <a:ext cx="1790042" cy="369332"/>
              </a:xfrm>
              <a:prstGeom prst="rect">
                <a:avLst/>
              </a:prstGeom>
              <a:blipFill>
                <a:blip r:embed="rId9"/>
                <a:stretch>
                  <a:fillRect t="-10000" r="-273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17465" y="3463716"/>
                <a:ext cx="2019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baseline="-250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baseline="30000" smtClean="0">
                        <a:latin typeface="Cambria Math" panose="02040503050406030204" pitchFamily="18" charset="0"/>
                      </a:rPr>
                      <m:t>𝑖𝑛𝑗</m:t>
                    </m:r>
                  </m:oMath>
                </a14:m>
                <a:r>
                  <a:rPr lang="fr-FR" dirty="0" smtClean="0"/>
                  <a:t>  =118,8 cm</a:t>
                </a:r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65" y="3463716"/>
                <a:ext cx="2019784" cy="369332"/>
              </a:xfrm>
              <a:prstGeom prst="rect">
                <a:avLst/>
              </a:prstGeom>
              <a:blipFill>
                <a:blip r:embed="rId10"/>
                <a:stretch>
                  <a:fillRect t="-8197" r="-2108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4750436" y="2251394"/>
                <a:ext cx="170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baseline="-25000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fr-FR" b="0" i="1" baseline="-25000" smtClean="0">
                          <a:latin typeface="Cambria Math" panose="02040503050406030204" pitchFamily="18" charset="0"/>
                        </a:rPr>
                        <m:t>1 =5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436" y="2251394"/>
                <a:ext cx="1700528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727717" y="1164172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coupling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between</a:t>
            </a:r>
            <a:r>
              <a:rPr lang="fr-FR" b="1" u="sng" dirty="0" smtClean="0">
                <a:solidFill>
                  <a:srgbClr val="FF0000"/>
                </a:solidFill>
              </a:rPr>
              <a:t> 2 cyclotron C01 and CSS2</a:t>
            </a:r>
            <a:endParaRPr lang="fr-FR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85800"/>
              </p:ext>
            </p:extLst>
          </p:nvPr>
        </p:nvGraphicFramePr>
        <p:xfrm>
          <a:off x="2338834" y="4156184"/>
          <a:ext cx="417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2" imgW="4178300" imgH="965200" progId="Equation.3">
                  <p:embed/>
                </p:oleObj>
              </mc:Choice>
              <mc:Fallback>
                <p:oleObj name="Equation" r:id="rId12" imgW="4178300" imgH="965200" progId="Equation.3">
                  <p:embed/>
                  <p:pic>
                    <p:nvPicPr>
                      <p:cNvPr id="5223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834" y="4156184"/>
                        <a:ext cx="417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2867474" y="5045557"/>
            <a:ext cx="42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1,88 </a:t>
            </a:r>
            <a:r>
              <a:rPr lang="fr-FR" b="1" dirty="0" err="1" smtClean="0">
                <a:solidFill>
                  <a:srgbClr val="FF0000"/>
                </a:solidFill>
              </a:rPr>
              <a:t>Mev</a:t>
            </a:r>
            <a:r>
              <a:rPr lang="fr-FR" b="1" dirty="0" smtClean="0">
                <a:solidFill>
                  <a:srgbClr val="FF0000"/>
                </a:solidFill>
              </a:rPr>
              <a:t>/A -7 </a:t>
            </a:r>
            <a:r>
              <a:rPr lang="fr-FR" b="1" dirty="0" err="1" smtClean="0">
                <a:solidFill>
                  <a:srgbClr val="FF0000"/>
                </a:solidFill>
              </a:rPr>
              <a:t>Mev</a:t>
            </a:r>
            <a:r>
              <a:rPr lang="fr-FR" b="1" dirty="0" smtClean="0">
                <a:solidFill>
                  <a:srgbClr val="FF0000"/>
                </a:solidFill>
              </a:rPr>
              <a:t>/A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127212" y="5618462"/>
            <a:ext cx="393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Maching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study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should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done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8" name="Image 27" descr="logo4 transparen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51520" y="836712"/>
            <a:ext cx="8892480" cy="5337303"/>
            <a:chOff x="251520" y="836712"/>
            <a:chExt cx="8892480" cy="5337303"/>
          </a:xfrm>
        </p:grpSpPr>
        <p:pic>
          <p:nvPicPr>
            <p:cNvPr id="68" name="Picture 6" descr="D:\GANIL\TRANSPARENTS\machine-2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39552" y="836712"/>
              <a:ext cx="5862587" cy="532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683442" y="3356709"/>
              <a:ext cx="657958" cy="22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>
                  <a:latin typeface="Tahoma" pitchFamily="34" charset="0"/>
                </a:rPr>
                <a:t>EXOGAM</a:t>
              </a:r>
              <a:endParaRPr lang="fr-FR" dirty="0"/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 flipH="1">
              <a:off x="3635896" y="4653136"/>
              <a:ext cx="36763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3347864" y="4653136"/>
              <a:ext cx="147053" cy="154011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 flipH="1" flipV="1">
              <a:off x="3059832" y="4653136"/>
              <a:ext cx="220580" cy="271286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 flipH="1" flipV="1">
              <a:off x="2195736" y="4653136"/>
              <a:ext cx="940542" cy="3642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"/>
            <p:cNvSpPr>
              <a:spLocks noChangeShapeType="1"/>
            </p:cNvSpPr>
            <p:nvPr/>
          </p:nvSpPr>
          <p:spPr bwMode="auto">
            <a:xfrm flipH="1" flipV="1">
              <a:off x="2699792" y="3933056"/>
              <a:ext cx="19835" cy="1235387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30"/>
            <p:cNvSpPr>
              <a:spLocks noChangeArrowheads="1"/>
            </p:cNvSpPr>
            <p:nvPr/>
          </p:nvSpPr>
          <p:spPr bwMode="auto">
            <a:xfrm>
              <a:off x="1979711" y="4292782"/>
              <a:ext cx="514686" cy="474750"/>
            </a:xfrm>
            <a:prstGeom prst="star24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 eaLnBrk="0" hangingPunct="0"/>
              <a:r>
                <a:rPr lang="en-GB" sz="2700" dirty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2123728" y="4869160"/>
              <a:ext cx="508612" cy="275472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32"/>
            <p:cNvSpPr>
              <a:spLocks noChangeShapeType="1"/>
            </p:cNvSpPr>
            <p:nvPr/>
          </p:nvSpPr>
          <p:spPr bwMode="auto">
            <a:xfrm flipH="1" flipV="1">
              <a:off x="1835696" y="3501008"/>
              <a:ext cx="792088" cy="504056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71"/>
            <p:cNvSpPr txBox="1">
              <a:spLocks noChangeArrowheads="1"/>
            </p:cNvSpPr>
            <p:nvPr/>
          </p:nvSpPr>
          <p:spPr bwMode="auto">
            <a:xfrm>
              <a:off x="4387760" y="2061058"/>
              <a:ext cx="4577030" cy="7022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/>
            <a:lstStyle/>
            <a:p>
              <a:pPr defTabSz="895350" eaLnBrk="0" hangingPunct="0">
                <a:spcBef>
                  <a:spcPct val="50000"/>
                </a:spcBef>
              </a:pPr>
              <a:r>
                <a:rPr lang="en-GB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High Energy Beam GANIL </a:t>
              </a:r>
              <a:r>
                <a:rPr lang="en-GB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[&lt; </a:t>
              </a:r>
              <a:r>
                <a:rPr lang="en-GB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95] </a:t>
              </a:r>
              <a:r>
                <a:rPr lang="en-GB" dirty="0" err="1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MeV</a:t>
              </a:r>
              <a:r>
                <a:rPr lang="en-GB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/u to SPIRAL Target-Ion-Source-System</a:t>
              </a:r>
              <a:endParaRPr lang="en-GB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AutoShape 74"/>
            <p:cNvSpPr>
              <a:spLocks noChangeArrowheads="1"/>
            </p:cNvSpPr>
            <p:nvPr/>
          </p:nvSpPr>
          <p:spPr bwMode="auto">
            <a:xfrm>
              <a:off x="4859556" y="1772816"/>
              <a:ext cx="632635" cy="476164"/>
            </a:xfrm>
            <a:prstGeom prst="star24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 eaLnBrk="0" hangingPunct="0"/>
              <a:r>
                <a:rPr lang="en-GB" sz="2700" dirty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85" name="Groupe 16"/>
            <p:cNvGrpSpPr/>
            <p:nvPr/>
          </p:nvGrpSpPr>
          <p:grpSpPr>
            <a:xfrm>
              <a:off x="5364088" y="4653139"/>
              <a:ext cx="3779912" cy="1367271"/>
              <a:chOff x="5287963" y="5235576"/>
              <a:chExt cx="3856037" cy="1339718"/>
            </a:xfrm>
          </p:grpSpPr>
          <p:grpSp>
            <p:nvGrpSpPr>
              <p:cNvPr id="86" name="Group 78"/>
              <p:cNvGrpSpPr>
                <a:grpSpLocks/>
              </p:cNvGrpSpPr>
              <p:nvPr/>
            </p:nvGrpSpPr>
            <p:grpSpPr bwMode="auto">
              <a:xfrm>
                <a:off x="6372225" y="5235576"/>
                <a:ext cx="2771775" cy="1339718"/>
                <a:chOff x="4105" y="3298"/>
                <a:chExt cx="1746" cy="1066"/>
              </a:xfrm>
            </p:grpSpPr>
            <p:sp>
              <p:nvSpPr>
                <p:cNvPr id="9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05" y="3298"/>
                  <a:ext cx="1746" cy="10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lIns="89563" tIns="44782" rIns="89563" bIns="44782">
                  <a:spAutoFit/>
                </a:bodyPr>
                <a:lstStyle/>
                <a:p>
                  <a:pPr defTabSz="895350" eaLnBrk="0" hangingPunct="0">
                    <a:spcBef>
                      <a:spcPct val="50000"/>
                    </a:spcBef>
                  </a:pPr>
                  <a:r>
                    <a:rPr lang="en-GB" sz="1600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rPr>
                    <a:t>IRRSUD: low energy beam irradiation line</a:t>
                  </a:r>
                </a:p>
                <a:p>
                  <a:pPr defTabSz="895350" eaLnBrk="0" hangingPunct="0">
                    <a:spcBef>
                      <a:spcPct val="50000"/>
                    </a:spcBef>
                  </a:pPr>
                  <a:r>
                    <a:rPr lang="en-GB" sz="1600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rPr>
                    <a:t>[0.3, 1.0] </a:t>
                  </a:r>
                  <a:r>
                    <a:rPr lang="en-GB" sz="1600" dirty="0" err="1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rPr>
                    <a:t>MeV</a:t>
                  </a:r>
                  <a:r>
                    <a:rPr lang="en-GB" sz="1600" dirty="0">
                      <a:solidFill>
                        <a:srgbClr val="000099"/>
                      </a:solidFill>
                      <a:latin typeface="Arial" pitchFamily="34" charset="0"/>
                      <a:cs typeface="Arial" pitchFamily="34" charset="0"/>
                    </a:rPr>
                    <a:t>/u</a:t>
                  </a:r>
                </a:p>
                <a:p>
                  <a:pPr defTabSz="895350" eaLnBrk="0" hangingPunct="0">
                    <a:spcBef>
                      <a:spcPct val="50000"/>
                    </a:spcBef>
                  </a:pPr>
                  <a:endParaRPr lang="en-GB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94" name="AutoShape 34"/>
                <p:cNvSpPr>
                  <a:spLocks noChangeArrowheads="1"/>
                </p:cNvSpPr>
                <p:nvPr/>
              </p:nvSpPr>
              <p:spPr bwMode="auto">
                <a:xfrm>
                  <a:off x="5376" y="3702"/>
                  <a:ext cx="384" cy="384"/>
                </a:xfrm>
                <a:prstGeom prst="star24">
                  <a:avLst>
                    <a:gd name="adj" fmla="val 37500"/>
                  </a:avLst>
                </a:prstGeom>
                <a:solidFill>
                  <a:srgbClr val="3508D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563" tIns="44782" rIns="89563" bIns="44782" anchor="ctr"/>
                <a:lstStyle/>
                <a:p>
                  <a:pPr algn="ctr" defTabSz="895350" eaLnBrk="0" hangingPunct="0"/>
                  <a:r>
                    <a:rPr lang="en-GB" sz="2700">
                      <a:solidFill>
                        <a:schemeClr val="tx1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sp>
            <p:nvSpPr>
              <p:cNvPr id="87" name="Oval 4"/>
              <p:cNvSpPr>
                <a:spLocks noChangeArrowheads="1"/>
              </p:cNvSpPr>
              <p:nvPr/>
            </p:nvSpPr>
            <p:spPr bwMode="auto">
              <a:xfrm>
                <a:off x="5287963" y="6096000"/>
                <a:ext cx="76200" cy="76200"/>
              </a:xfrm>
              <a:prstGeom prst="ellipse">
                <a:avLst/>
              </a:prstGeom>
              <a:solidFill>
                <a:srgbClr val="3508DC"/>
              </a:solidFill>
              <a:ln w="9525">
                <a:solidFill>
                  <a:srgbClr val="3508D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 flipV="1">
                <a:off x="5361421" y="5870587"/>
                <a:ext cx="73458" cy="282228"/>
              </a:xfrm>
              <a:prstGeom prst="line">
                <a:avLst/>
              </a:prstGeom>
              <a:noFill/>
              <a:ln w="28575">
                <a:solidFill>
                  <a:srgbClr val="3508D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 flipV="1">
                <a:off x="5440363" y="556260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3508D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>
                <a:off x="5440363" y="5562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3508DC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9"/>
              <p:cNvSpPr>
                <a:spLocks noChangeArrowheads="1"/>
              </p:cNvSpPr>
              <p:nvPr/>
            </p:nvSpPr>
            <p:spPr bwMode="auto">
              <a:xfrm>
                <a:off x="5287963" y="5715000"/>
                <a:ext cx="228600" cy="228600"/>
              </a:xfrm>
              <a:prstGeom prst="ellipse">
                <a:avLst/>
              </a:prstGeom>
              <a:solidFill>
                <a:srgbClr val="3508DC"/>
              </a:solidFill>
              <a:ln w="952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92" name="AutoShape 38"/>
              <p:cNvSpPr>
                <a:spLocks noChangeArrowheads="1"/>
              </p:cNvSpPr>
              <p:nvPr/>
            </p:nvSpPr>
            <p:spPr bwMode="auto">
              <a:xfrm>
                <a:off x="5715000" y="5638800"/>
                <a:ext cx="533400" cy="457200"/>
              </a:xfrm>
              <a:prstGeom prst="star24">
                <a:avLst>
                  <a:gd name="adj" fmla="val 37500"/>
                </a:avLst>
              </a:prstGeom>
              <a:solidFill>
                <a:srgbClr val="3508D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9563" tIns="44782" rIns="89563" bIns="44782" anchor="ctr"/>
              <a:lstStyle/>
              <a:p>
                <a:pPr algn="ctr" defTabSz="895350" eaLnBrk="0" hangingPunct="0"/>
                <a:r>
                  <a:rPr lang="en-GB" sz="2700" dirty="0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95" name="Groupe 26"/>
            <p:cNvGrpSpPr/>
            <p:nvPr/>
          </p:nvGrpSpPr>
          <p:grpSpPr>
            <a:xfrm>
              <a:off x="2987824" y="2852936"/>
              <a:ext cx="6156176" cy="2016421"/>
              <a:chOff x="2697163" y="2852739"/>
              <a:chExt cx="6446837" cy="2557461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 flipH="1" flipV="1">
                <a:off x="3382963" y="4800600"/>
                <a:ext cx="457200" cy="3810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3073400" y="4840288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utoShape 25"/>
              <p:cNvSpPr>
                <a:spLocks noChangeArrowheads="1"/>
              </p:cNvSpPr>
              <p:nvPr/>
            </p:nvSpPr>
            <p:spPr bwMode="auto">
              <a:xfrm>
                <a:off x="2697163" y="4267200"/>
                <a:ext cx="533400" cy="533400"/>
              </a:xfrm>
              <a:prstGeom prst="star24">
                <a:avLst>
                  <a:gd name="adj" fmla="val 37500"/>
                </a:avLst>
              </a:prstGeom>
              <a:solidFill>
                <a:srgbClr val="669900"/>
              </a:solidFill>
              <a:ln w="9525">
                <a:solidFill>
                  <a:srgbClr val="669900"/>
                </a:solidFill>
                <a:miter lim="800000"/>
                <a:headEnd/>
                <a:tailEnd/>
              </a:ln>
            </p:spPr>
            <p:txBody>
              <a:bodyPr wrap="none" lIns="89563" tIns="44782" rIns="89563" bIns="44782" anchor="ctr"/>
              <a:lstStyle/>
              <a:p>
                <a:pPr algn="ctr" defTabSz="895350" eaLnBrk="0" hangingPunct="0"/>
                <a:r>
                  <a:rPr lang="en-GB" sz="2700" dirty="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9" name="Rectangle 26"/>
              <p:cNvSpPr>
                <a:spLocks noChangeArrowheads="1"/>
              </p:cNvSpPr>
              <p:nvPr/>
            </p:nvSpPr>
            <p:spPr bwMode="auto">
              <a:xfrm>
                <a:off x="3868484" y="4861976"/>
                <a:ext cx="47878" cy="54822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00" name="Text Box 41"/>
              <p:cNvSpPr txBox="1">
                <a:spLocks noChangeArrowheads="1"/>
              </p:cNvSpPr>
              <p:nvPr/>
            </p:nvSpPr>
            <p:spPr bwMode="auto">
              <a:xfrm>
                <a:off x="3979096" y="4679318"/>
                <a:ext cx="893011" cy="4074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89563" tIns="44782" rIns="89563" bIns="44782">
                <a:spAutoFit/>
              </a:bodyPr>
              <a:lstStyle/>
              <a:p>
                <a:pPr defTabSz="895350" eaLnBrk="0" hangingPunct="0">
                  <a:spcBef>
                    <a:spcPct val="50000"/>
                  </a:spcBef>
                </a:pPr>
                <a:r>
                  <a:rPr lang="en-GB" sz="1500" dirty="0">
                    <a:solidFill>
                      <a:srgbClr val="FFCC00"/>
                    </a:solidFill>
                    <a:latin typeface="Times New Roman" pitchFamily="18" charset="0"/>
                  </a:rPr>
                  <a:t>Stripper</a:t>
                </a:r>
              </a:p>
            </p:txBody>
          </p:sp>
          <p:grpSp>
            <p:nvGrpSpPr>
              <p:cNvPr id="101" name="Group 79"/>
              <p:cNvGrpSpPr>
                <a:grpSpLocks/>
              </p:cNvGrpSpPr>
              <p:nvPr/>
            </p:nvGrpSpPr>
            <p:grpSpPr bwMode="auto">
              <a:xfrm>
                <a:off x="4967288" y="2852739"/>
                <a:ext cx="4176712" cy="1363663"/>
                <a:chOff x="3016" y="1797"/>
                <a:chExt cx="2744" cy="859"/>
              </a:xfrm>
            </p:grpSpPr>
            <p:sp>
              <p:nvSpPr>
                <p:cNvPr id="10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1797"/>
                  <a:ext cx="2426" cy="85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89563" tIns="44782" rIns="89563" bIns="44782">
                  <a:spAutoFit/>
                </a:bodyPr>
                <a:lstStyle/>
                <a:p>
                  <a:pPr defTabSz="895350" eaLnBrk="0" hangingPunct="0">
                    <a:spcBef>
                      <a:spcPct val="50000"/>
                    </a:spcBef>
                  </a:pPr>
                  <a:r>
                    <a:rPr lang="en-GB" sz="1600" dirty="0">
                      <a:solidFill>
                        <a:srgbClr val="669900"/>
                      </a:solidFill>
                      <a:latin typeface="Arial" pitchFamily="34" charset="0"/>
                      <a:cs typeface="Arial" pitchFamily="34" charset="0"/>
                    </a:rPr>
                    <a:t>SME: after a stripper, one charge state  is sent to the D1 room  =&gt; the medium energy  exit   [3.7, 13.7] </a:t>
                  </a:r>
                  <a:r>
                    <a:rPr lang="en-GB" sz="1600" dirty="0" err="1">
                      <a:solidFill>
                        <a:srgbClr val="669900"/>
                      </a:solidFill>
                      <a:latin typeface="Arial" pitchFamily="34" charset="0"/>
                      <a:cs typeface="Arial" pitchFamily="34" charset="0"/>
                    </a:rPr>
                    <a:t>MeV</a:t>
                  </a:r>
                  <a:r>
                    <a:rPr lang="en-GB" sz="1600" dirty="0">
                      <a:solidFill>
                        <a:srgbClr val="669900"/>
                      </a:solidFill>
                      <a:latin typeface="Arial" pitchFamily="34" charset="0"/>
                      <a:cs typeface="Arial" pitchFamily="34" charset="0"/>
                    </a:rPr>
                    <a:t>/u</a:t>
                  </a:r>
                  <a:endParaRPr lang="en-GB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AutoShape 68"/>
                <p:cNvSpPr>
                  <a:spLocks noChangeArrowheads="1"/>
                </p:cNvSpPr>
                <p:nvPr/>
              </p:nvSpPr>
              <p:spPr bwMode="auto">
                <a:xfrm>
                  <a:off x="3016" y="1797"/>
                  <a:ext cx="384" cy="336"/>
                </a:xfrm>
                <a:prstGeom prst="star24">
                  <a:avLst>
                    <a:gd name="adj" fmla="val 37500"/>
                  </a:avLst>
                </a:prstGeom>
                <a:solidFill>
                  <a:srgbClr val="669900"/>
                </a:solidFill>
                <a:ln w="9525">
                  <a:solidFill>
                    <a:srgbClr val="669900"/>
                  </a:solidFill>
                  <a:miter lim="800000"/>
                  <a:headEnd/>
                  <a:tailEnd/>
                </a:ln>
              </p:spPr>
              <p:txBody>
                <a:bodyPr wrap="none" lIns="89563" tIns="44782" rIns="89563" bIns="44782" anchor="ctr"/>
                <a:lstStyle/>
                <a:p>
                  <a:pPr algn="ctr" defTabSz="895350" eaLnBrk="0" hangingPunct="0"/>
                  <a:r>
                    <a:rPr lang="en-GB" sz="2700" dirty="0">
                      <a:solidFill>
                        <a:schemeClr val="tx1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104" name="Line 28"/>
            <p:cNvSpPr>
              <a:spLocks noChangeShapeType="1"/>
            </p:cNvSpPr>
            <p:nvPr/>
          </p:nvSpPr>
          <p:spPr bwMode="auto">
            <a:xfrm flipH="1">
              <a:off x="1763688" y="4653136"/>
              <a:ext cx="432048" cy="1440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1"/>
            <p:cNvSpPr>
              <a:spLocks noChangeShapeType="1"/>
            </p:cNvSpPr>
            <p:nvPr/>
          </p:nvSpPr>
          <p:spPr bwMode="auto">
            <a:xfrm flipH="1">
              <a:off x="1043608" y="4940472"/>
              <a:ext cx="611262" cy="144711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48"/>
            <p:cNvSpPr>
              <a:spLocks noChangeArrowheads="1"/>
            </p:cNvSpPr>
            <p:nvPr/>
          </p:nvSpPr>
          <p:spPr bwMode="auto">
            <a:xfrm>
              <a:off x="1331640" y="2924944"/>
              <a:ext cx="533400" cy="533400"/>
            </a:xfrm>
            <a:prstGeom prst="star24">
              <a:avLst>
                <a:gd name="adj" fmla="val 3750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 eaLnBrk="0" hangingPunct="0"/>
              <a:r>
                <a:rPr lang="en-GB" sz="2700" dirty="0">
                  <a:latin typeface="Times New Roman" pitchFamily="18" charset="0"/>
                </a:rPr>
                <a:t>4</a:t>
              </a:r>
              <a:endParaRPr lang="en-GB" sz="27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7" name="Text Box 41"/>
            <p:cNvSpPr txBox="1">
              <a:spLocks noChangeArrowheads="1"/>
            </p:cNvSpPr>
            <p:nvPr/>
          </p:nvSpPr>
          <p:spPr bwMode="auto">
            <a:xfrm>
              <a:off x="251520" y="5156373"/>
              <a:ext cx="971550" cy="6683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>
              <a:spAutoFit/>
            </a:bodyPr>
            <a:lstStyle/>
            <a:p>
              <a:pPr defTabSz="895350" eaLnBrk="0" hangingPunct="0">
                <a:spcBef>
                  <a:spcPct val="50000"/>
                </a:spcBef>
              </a:pPr>
              <a:r>
                <a:rPr lang="en-GB" sz="1500" dirty="0">
                  <a:solidFill>
                    <a:srgbClr val="7030A0"/>
                  </a:solidFill>
                  <a:latin typeface="Times New Roman" pitchFamily="18" charset="0"/>
                </a:rPr>
                <a:t>LIRAT</a:t>
              </a:r>
            </a:p>
            <a:p>
              <a:pPr defTabSz="895350" eaLnBrk="0" hangingPunct="0">
                <a:spcBef>
                  <a:spcPct val="50000"/>
                </a:spcBef>
              </a:pPr>
              <a:r>
                <a:rPr lang="en-GB" sz="1500" dirty="0">
                  <a:solidFill>
                    <a:srgbClr val="7030A0"/>
                  </a:solidFill>
                  <a:latin typeface="Times New Roman" pitchFamily="18" charset="0"/>
                </a:rPr>
                <a:t>&lt;34keV/u</a:t>
              </a: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1331640" y="5589240"/>
              <a:ext cx="151216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7030A0"/>
                  </a:solidFill>
                </a:rPr>
                <a:t>CIME</a:t>
              </a:r>
            </a:p>
            <a:p>
              <a:r>
                <a:rPr lang="fr-FR" sz="1600" dirty="0" smtClean="0">
                  <a:solidFill>
                    <a:srgbClr val="7030A0"/>
                  </a:solidFill>
                </a:rPr>
                <a:t>1.2 – 25 MeV/u</a:t>
              </a:r>
              <a:endParaRPr lang="fr-FR" sz="1600" dirty="0">
                <a:solidFill>
                  <a:srgbClr val="7030A0"/>
                </a:solidFill>
              </a:endParaRPr>
            </a:p>
          </p:txBody>
        </p:sp>
        <p:sp>
          <p:nvSpPr>
            <p:cNvPr id="109" name="Line 31"/>
            <p:cNvSpPr>
              <a:spLocks noChangeShapeType="1"/>
            </p:cNvSpPr>
            <p:nvPr/>
          </p:nvSpPr>
          <p:spPr bwMode="auto">
            <a:xfrm flipH="1">
              <a:off x="1763688" y="4869160"/>
              <a:ext cx="0" cy="504056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1"/>
            <p:cNvSpPr>
              <a:spLocks noChangeShapeType="1"/>
            </p:cNvSpPr>
            <p:nvPr/>
          </p:nvSpPr>
          <p:spPr bwMode="auto">
            <a:xfrm>
              <a:off x="1835696" y="5373216"/>
              <a:ext cx="216024" cy="1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H="1" flipV="1">
              <a:off x="2051720" y="4797152"/>
              <a:ext cx="0" cy="504056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utoShape 48"/>
            <p:cNvSpPr>
              <a:spLocks noChangeArrowheads="1"/>
            </p:cNvSpPr>
            <p:nvPr/>
          </p:nvSpPr>
          <p:spPr bwMode="auto">
            <a:xfrm>
              <a:off x="3923928" y="972017"/>
              <a:ext cx="533400" cy="533400"/>
            </a:xfrm>
            <a:prstGeom prst="star24">
              <a:avLst>
                <a:gd name="adj" fmla="val 3750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 eaLnBrk="0" hangingPunct="0"/>
              <a:r>
                <a:rPr lang="en-GB" sz="2700" dirty="0">
                  <a:latin typeface="Times New Roman" pitchFamily="18" charset="0"/>
                </a:rPr>
                <a:t>4</a:t>
              </a:r>
              <a:endParaRPr lang="en-GB" sz="27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" name="Text Box 71"/>
            <p:cNvSpPr txBox="1">
              <a:spLocks noChangeArrowheads="1"/>
            </p:cNvSpPr>
            <p:nvPr/>
          </p:nvSpPr>
          <p:spPr bwMode="auto">
            <a:xfrm>
              <a:off x="4567273" y="836712"/>
              <a:ext cx="3965167" cy="7028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/>
            <a:lstStyle/>
            <a:p>
              <a:pPr defTabSz="895350" eaLnBrk="0" hangingPunct="0">
                <a:spcBef>
                  <a:spcPct val="50000"/>
                </a:spcBef>
              </a:pPr>
              <a:r>
                <a:rPr lang="en-GB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Radioactive Ion Beam</a:t>
              </a:r>
              <a:r>
                <a:rPr lang="en-GB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 </a:t>
              </a:r>
              <a:r>
                <a:rPr lang="en-GB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to LIRAT or experimental rooms via CIME</a:t>
              </a:r>
              <a:endParaRPr lang="en-GB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6" name="Text Box 47"/>
          <p:cNvSpPr txBox="1">
            <a:spLocks noChangeArrowheads="1"/>
          </p:cNvSpPr>
          <p:nvPr/>
        </p:nvSpPr>
        <p:spPr bwMode="auto">
          <a:xfrm>
            <a:off x="2489904" y="215654"/>
            <a:ext cx="4320480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Operating Mode at GANIL</a:t>
            </a:r>
            <a:endParaRPr lang="en-GB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Image 73" descr="logo4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3251403" y="-447577"/>
            <a:ext cx="5892597" cy="5678109"/>
            <a:chOff x="3251403" y="-447577"/>
            <a:chExt cx="5892597" cy="5678109"/>
          </a:xfrm>
        </p:grpSpPr>
        <p:grpSp>
          <p:nvGrpSpPr>
            <p:cNvPr id="9" name="Groupe 8"/>
            <p:cNvGrpSpPr/>
            <p:nvPr/>
          </p:nvGrpSpPr>
          <p:grpSpPr>
            <a:xfrm>
              <a:off x="3251403" y="361608"/>
              <a:ext cx="5892597" cy="4241841"/>
              <a:chOff x="3251403" y="361608"/>
              <a:chExt cx="5892597" cy="4241841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1403" y="1312218"/>
                <a:ext cx="5892597" cy="3135164"/>
              </a:xfrm>
              <a:prstGeom prst="rect">
                <a:avLst/>
              </a:prstGeom>
            </p:spPr>
          </p:pic>
          <p:sp>
            <p:nvSpPr>
              <p:cNvPr id="75" name="ZoneTexte 74"/>
              <p:cNvSpPr txBox="1"/>
              <p:nvPr/>
            </p:nvSpPr>
            <p:spPr>
              <a:xfrm>
                <a:off x="4024785" y="1546974"/>
                <a:ext cx="263127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Beam: </a:t>
                </a:r>
                <a:r>
                  <a:rPr lang="en-US" sz="11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58</a:t>
                </a:r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11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26+ </a:t>
                </a:r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@75 </a:t>
                </a:r>
                <a:r>
                  <a:rPr lang="en-US" sz="11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Mev</a:t>
                </a:r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/A </a:t>
                </a:r>
              </a:p>
              <a:p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Target: Be@600 µm</a:t>
                </a:r>
              </a:p>
              <a:p>
                <a:r>
                  <a:rPr lang="en-US" sz="11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Weedg</a:t>
                </a:r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 Be@530 µm</a:t>
                </a:r>
                <a:endParaRPr lang="en-US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6948264" y="2354396"/>
                <a:ext cx="10801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2,6 10</a:t>
                </a:r>
                <a:r>
                  <a:rPr lang="fr-FR" sz="1200" b="1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fr-FR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pps</a:t>
                </a:r>
                <a:endParaRPr lang="fr-FR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497448">
                <a:off x="3294819" y="2288852"/>
                <a:ext cx="4241841" cy="387354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 rot="18574500">
              <a:off x="3058394" y="2099090"/>
              <a:ext cx="56781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Harding"/>
                </a:rPr>
                <a:t>4D-imaging of drip-line radioactivity by detecting proton emission from </a:t>
              </a:r>
              <a:r>
                <a:rPr lang="en-US" sz="1600" b="1" baseline="30000" dirty="0">
                  <a:solidFill>
                    <a:srgbClr val="FF0000"/>
                  </a:solidFill>
                  <a:latin typeface="Harding"/>
                </a:rPr>
                <a:t>54m</a:t>
              </a:r>
              <a:r>
                <a:rPr lang="en-US" sz="1600" b="1" dirty="0">
                  <a:solidFill>
                    <a:srgbClr val="FF0000"/>
                  </a:solidFill>
                  <a:latin typeface="Harding"/>
                </a:rPr>
                <a:t>Ni pictured with ACTAR TPC</a:t>
              </a:r>
              <a:endParaRPr lang="en-US" sz="1600" b="1" i="0" dirty="0">
                <a:solidFill>
                  <a:srgbClr val="FF0000"/>
                </a:solidFill>
                <a:effectLst/>
                <a:latin typeface="Harding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EB6A-0DF9-4D49-B0D1-C91368B8587C}" type="datetime1">
              <a:rPr lang="fr-FR" smtClean="0"/>
              <a:t>13/10/2022</a:t>
            </a:fld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558E-B37E-4960-A974-068FB47CDF3C}" type="datetime1">
              <a:rPr lang="fr-FR" smtClean="0"/>
              <a:t>13/10/2022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Group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29361"/>
              </p:ext>
            </p:extLst>
          </p:nvPr>
        </p:nvGraphicFramePr>
        <p:xfrm>
          <a:off x="2736305" y="779031"/>
          <a:ext cx="5508103" cy="5602297"/>
        </p:xfrm>
        <a:graphic>
          <a:graphicData uri="http://schemas.openxmlformats.org/drawingml/2006/table">
            <a:tbl>
              <a:tblPr/>
              <a:tblGrid>
                <a:gridCol w="99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1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Beam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Imax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Ae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pps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 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Emax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/A]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Pmax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[W]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&lt;6kW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Used with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Spiral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6+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1.9 10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3 200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1.4 10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10+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300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</a:t>
                      </a:r>
                      <a:r>
                        <a:rPr lang="en-US" sz="1400" b="1" baseline="300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r>
                        <a:rPr lang="en-US" sz="1400" b="1" baseline="30000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endParaRPr lang="fr-FR" sz="14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fr-FR" sz="14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  <a:endParaRPr lang="fr-FR" sz="14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</a:t>
                      </a:r>
                      <a:endParaRPr lang="fr-FR" sz="14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endParaRPr kumimoji="0" lang="fr-F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16+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77.5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5.5 10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600-700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1.2 10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30+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78-86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1.4 10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37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124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Xe</a:t>
                      </a:r>
                      <a:r>
                        <a:rPr kumimoji="0" lang="en-GB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2.7 10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AFE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Accolade ouvrante 6"/>
          <p:cNvSpPr/>
          <p:nvPr/>
        </p:nvSpPr>
        <p:spPr>
          <a:xfrm>
            <a:off x="2411760" y="1556792"/>
            <a:ext cx="288032" cy="2376264"/>
          </a:xfrm>
          <a:prstGeom prst="leftBrace">
            <a:avLst>
              <a:gd name="adj1" fmla="val 8333"/>
              <a:gd name="adj2" fmla="val 494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34"/>
          <p:cNvSpPr txBox="1">
            <a:spLocks noChangeArrowheads="1"/>
          </p:cNvSpPr>
          <p:nvPr/>
        </p:nvSpPr>
        <p:spPr bwMode="auto">
          <a:xfrm>
            <a:off x="107504" y="2132856"/>
            <a:ext cx="2376264" cy="86409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0000" tIns="43200" rIns="90000" bIns="43200"/>
          <a:lstStyle/>
          <a:p>
            <a:pPr eaLnBrk="0" hangingPunct="0"/>
            <a:r>
              <a:rPr lang="en-GB" sz="18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2.10</a:t>
            </a:r>
            <a:r>
              <a:rPr lang="en-GB" sz="1800" b="1" baseline="300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 </a:t>
            </a:r>
            <a:r>
              <a:rPr lang="en-US" b="1" dirty="0" err="1" smtClean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pps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Safety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limitation/target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reached</a:t>
            </a:r>
          </a:p>
        </p:txBody>
      </p:sp>
      <p:sp>
        <p:nvSpPr>
          <p:cNvPr id="9" name="Text Box 137"/>
          <p:cNvSpPr txBox="1">
            <a:spLocks noChangeArrowheads="1"/>
          </p:cNvSpPr>
          <p:nvPr/>
        </p:nvSpPr>
        <p:spPr bwMode="auto">
          <a:xfrm>
            <a:off x="720055" y="4581128"/>
            <a:ext cx="1763713" cy="86409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0000" tIns="43200" rIns="90000" bIns="43200"/>
          <a:lstStyle/>
          <a:p>
            <a:pPr eaLnBrk="0" hangingPunct="0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improvement</a:t>
            </a:r>
          </a:p>
        </p:txBody>
      </p:sp>
      <p:sp>
        <p:nvSpPr>
          <p:cNvPr id="10" name="Accolade ouvrante 9"/>
          <p:cNvSpPr/>
          <p:nvPr/>
        </p:nvSpPr>
        <p:spPr>
          <a:xfrm>
            <a:off x="2411760" y="4005064"/>
            <a:ext cx="216024" cy="2304256"/>
          </a:xfrm>
          <a:prstGeom prst="leftBrace">
            <a:avLst>
              <a:gd name="adj1" fmla="val 8333"/>
              <a:gd name="adj2" fmla="val 494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3224708" y="245518"/>
            <a:ext cx="3744615" cy="462307"/>
          </a:xfr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Intense Primary beams </a:t>
            </a:r>
          </a:p>
        </p:txBody>
      </p:sp>
      <p:pic>
        <p:nvPicPr>
          <p:cNvPr id="19" name="Image 18" descr="logo4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5149098" y="-61221"/>
            <a:ext cx="534334" cy="6919221"/>
            <a:chOff x="5249133" y="-139916"/>
            <a:chExt cx="534334" cy="6919221"/>
          </a:xfrm>
        </p:grpSpPr>
        <p:sp>
          <p:nvSpPr>
            <p:cNvPr id="21" name="Rectangle 20"/>
            <p:cNvSpPr/>
            <p:nvPr/>
          </p:nvSpPr>
          <p:spPr>
            <a:xfrm rot="18478414">
              <a:off x="2134222" y="3130060"/>
              <a:ext cx="6764156" cy="5343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 rot="18471788">
              <a:off x="2184913" y="3119205"/>
              <a:ext cx="68567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talk: New stable </a:t>
              </a:r>
              <a:r>
                <a:rPr lang="fr-FR" sz="1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  <a:r>
                <a:rPr lang="fr-F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developments</a:t>
              </a:r>
              <a:r>
                <a:rPr lang="fr-FR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F, Lemagnen on Thursday@14h15 </a:t>
              </a:r>
              <a:endPara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3BF-6F70-42E9-8A2F-E5121B815B13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DBAEE-4807-FB4C-837F-EDD88CFC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GCM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17FEB-D48A-F24A-BE32-63B4C792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BD8-A30D-B54B-9980-9E5CB6CB593A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86717"/>
              </p:ext>
            </p:extLst>
          </p:nvPr>
        </p:nvGraphicFramePr>
        <p:xfrm>
          <a:off x="1488926" y="2097399"/>
          <a:ext cx="6210302" cy="241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53">
                  <a:extLst>
                    <a:ext uri="{9D8B030D-6E8A-4147-A177-3AD203B41FA5}">
                      <a16:colId xmlns:a16="http://schemas.microsoft.com/office/drawing/2014/main" val="1152674071"/>
                    </a:ext>
                  </a:extLst>
                </a:gridCol>
                <a:gridCol w="1404068">
                  <a:extLst>
                    <a:ext uri="{9D8B030D-6E8A-4147-A177-3AD203B41FA5}">
                      <a16:colId xmlns:a16="http://schemas.microsoft.com/office/drawing/2014/main" val="4125328859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2533474900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225419540"/>
                    </a:ext>
                  </a:extLst>
                </a:gridCol>
                <a:gridCol w="1404068">
                  <a:extLst>
                    <a:ext uri="{9D8B030D-6E8A-4147-A177-3AD203B41FA5}">
                      <a16:colId xmlns:a16="http://schemas.microsoft.com/office/drawing/2014/main" val="4238599572"/>
                    </a:ext>
                  </a:extLst>
                </a:gridCol>
              </a:tblGrid>
              <a:tr h="480108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Beam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fr-FR" sz="1400" baseline="0" dirty="0" smtClean="0"/>
                        <a:t>  </a:t>
                      </a:r>
                      <a:r>
                        <a:rPr lang="fr-FR" sz="1400" baseline="0" dirty="0" err="1" smtClean="0">
                          <a:solidFill>
                            <a:srgbClr val="00B050"/>
                          </a:solidFill>
                        </a:rPr>
                        <a:t>Present</a:t>
                      </a:r>
                      <a:r>
                        <a:rPr lang="fr-FR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fr-FR" sz="1400" baseline="0" dirty="0" err="1" smtClean="0">
                          <a:solidFill>
                            <a:srgbClr val="00B050"/>
                          </a:solidFill>
                        </a:rPr>
                        <a:t>Intensities</a:t>
                      </a:r>
                      <a:r>
                        <a:rPr lang="fr-FR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fr-FR" sz="1400" baseline="0" dirty="0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sz="1400" baseline="0" dirty="0" smtClean="0">
                          <a:solidFill>
                            <a:srgbClr val="00B050"/>
                          </a:solidFill>
                        </a:rPr>
                        <a:t>A)</a:t>
                      </a:r>
                      <a:endParaRPr lang="fr-FR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Phoenix V3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820DFD"/>
                          </a:solidFill>
                        </a:rPr>
                        <a:t>Expected</a:t>
                      </a:r>
                      <a:endParaRPr lang="fr-FR" sz="1400" dirty="0" smtClean="0">
                        <a:solidFill>
                          <a:srgbClr val="820DFD"/>
                        </a:solidFill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820DFD"/>
                          </a:solidFill>
                        </a:rPr>
                        <a:t>Gain</a:t>
                      </a:r>
                      <a:endParaRPr lang="fr-FR" sz="1400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820DFD"/>
                          </a:solidFill>
                        </a:rPr>
                        <a:t>Interest</a:t>
                      </a:r>
                      <a:endParaRPr lang="fr-FR" sz="1400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extLst>
                  <a:ext uri="{0D108BD9-81ED-4DB2-BD59-A6C34878D82A}">
                    <a16:rowId xmlns:a16="http://schemas.microsoft.com/office/drawing/2014/main" val="3753070531"/>
                  </a:ext>
                </a:extLst>
              </a:tr>
              <a:tr h="285874">
                <a:tc>
                  <a:txBody>
                    <a:bodyPr/>
                    <a:lstStyle/>
                    <a:p>
                      <a:r>
                        <a:rPr lang="fr-FR" sz="1400" b="1" baseline="30000" dirty="0" smtClean="0"/>
                        <a:t>40</a:t>
                      </a:r>
                      <a:r>
                        <a:rPr lang="fr-FR" sz="1400" b="1" dirty="0" smtClean="0"/>
                        <a:t>Ca</a:t>
                      </a:r>
                      <a:r>
                        <a:rPr lang="fr-FR" sz="1400" b="1" baseline="30000" dirty="0" smtClean="0"/>
                        <a:t>10+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820DFD"/>
                          </a:solidFill>
                        </a:rPr>
                        <a:t> 2</a:t>
                      </a:r>
                      <a:endParaRPr lang="fr-FR" sz="1400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 rowSpan="4"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Spiral1 ++</a:t>
                      </a:r>
                    </a:p>
                    <a:p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1800" dirty="0" err="1" smtClean="0">
                          <a:solidFill>
                            <a:srgbClr val="FF0000"/>
                          </a:solidFill>
                        </a:rPr>
                        <a:t>Desir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 ++</a:t>
                      </a:r>
                    </a:p>
                    <a:p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     LISE ++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extLst>
                  <a:ext uri="{0D108BD9-81ED-4DB2-BD59-A6C34878D82A}">
                    <a16:rowId xmlns:a16="http://schemas.microsoft.com/office/drawing/2014/main" val="2146934883"/>
                  </a:ext>
                </a:extLst>
              </a:tr>
              <a:tr h="285874">
                <a:tc>
                  <a:txBody>
                    <a:bodyPr/>
                    <a:lstStyle/>
                    <a:p>
                      <a:r>
                        <a:rPr lang="fr-FR" sz="1400" b="1" baseline="30000" dirty="0" smtClean="0"/>
                        <a:t>58</a:t>
                      </a:r>
                      <a:r>
                        <a:rPr lang="fr-FR" sz="1400" b="1" dirty="0" smtClean="0"/>
                        <a:t>Ni</a:t>
                      </a:r>
                      <a:r>
                        <a:rPr lang="fr-FR" sz="1400" b="1" baseline="30000" dirty="0" smtClean="0"/>
                        <a:t>11+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820DFD"/>
                          </a:solidFill>
                        </a:rPr>
                        <a:t>&gt; 2</a:t>
                      </a:r>
                      <a:endParaRPr lang="fr-FR" sz="1400" b="1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9365"/>
                  </a:ext>
                </a:extLst>
              </a:tr>
              <a:tr h="285874">
                <a:tc>
                  <a:txBody>
                    <a:bodyPr/>
                    <a:lstStyle/>
                    <a:p>
                      <a:r>
                        <a:rPr lang="fr-FR" sz="1400" b="1" baseline="30000" dirty="0" smtClean="0"/>
                        <a:t>64</a:t>
                      </a:r>
                      <a:r>
                        <a:rPr lang="fr-FR" sz="1400" b="1" dirty="0" smtClean="0"/>
                        <a:t>Ni</a:t>
                      </a:r>
                      <a:r>
                        <a:rPr lang="fr-FR" sz="1400" b="1" baseline="30000" dirty="0" smtClean="0"/>
                        <a:t>15+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1-2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820DFD"/>
                          </a:solidFill>
                        </a:rPr>
                        <a:t>&gt; 15</a:t>
                      </a:r>
                      <a:endParaRPr lang="fr-FR" sz="1400" b="1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80297"/>
                  </a:ext>
                </a:extLst>
              </a:tr>
              <a:tr h="285874">
                <a:tc>
                  <a:txBody>
                    <a:bodyPr/>
                    <a:lstStyle/>
                    <a:p>
                      <a:r>
                        <a:rPr lang="fr-FR" sz="1400" b="1" baseline="30000" dirty="0" smtClean="0"/>
                        <a:t>78-86</a:t>
                      </a:r>
                      <a:r>
                        <a:rPr lang="fr-FR" sz="1400" b="1" dirty="0" smtClean="0"/>
                        <a:t>Kr</a:t>
                      </a:r>
                      <a:r>
                        <a:rPr lang="fr-FR" sz="1400" b="1" baseline="30000" dirty="0" smtClean="0"/>
                        <a:t>15+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820DFD"/>
                          </a:solidFill>
                        </a:rPr>
                        <a:t> &gt; 3</a:t>
                      </a:r>
                      <a:endParaRPr lang="fr-FR" sz="1400" b="1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24385"/>
                  </a:ext>
                </a:extLst>
              </a:tr>
              <a:tr h="285874">
                <a:tc>
                  <a:txBody>
                    <a:bodyPr/>
                    <a:lstStyle/>
                    <a:p>
                      <a:r>
                        <a:rPr lang="fr-FR" sz="1400" b="1" baseline="30000" dirty="0" smtClean="0"/>
                        <a:t>129-136</a:t>
                      </a:r>
                      <a:r>
                        <a:rPr lang="fr-FR" sz="1400" b="1" dirty="0" smtClean="0"/>
                        <a:t>Xe</a:t>
                      </a:r>
                      <a:r>
                        <a:rPr lang="fr-FR" sz="1400" b="1" baseline="30000" dirty="0" smtClean="0"/>
                        <a:t>20+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5-10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820DFD"/>
                          </a:solidFill>
                        </a:rPr>
                        <a:t> 10</a:t>
                      </a:r>
                      <a:endParaRPr lang="fr-FR" sz="1400" b="1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820DFD"/>
                          </a:solidFill>
                        </a:rPr>
                        <a:t>Applications</a:t>
                      </a:r>
                      <a:endParaRPr lang="fr-FR" sz="1400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extLst>
                  <a:ext uri="{0D108BD9-81ED-4DB2-BD59-A6C34878D82A}">
                    <a16:rowId xmlns:a16="http://schemas.microsoft.com/office/drawing/2014/main" val="440411632"/>
                  </a:ext>
                </a:extLst>
              </a:tr>
              <a:tr h="480108">
                <a:tc>
                  <a:txBody>
                    <a:bodyPr/>
                    <a:lstStyle/>
                    <a:p>
                      <a:r>
                        <a:rPr lang="fr-FR" sz="1400" b="1" baseline="30000" dirty="0" smtClean="0"/>
                        <a:t>238</a:t>
                      </a:r>
                      <a:r>
                        <a:rPr lang="fr-FR" sz="1400" b="1" dirty="0" smtClean="0"/>
                        <a:t>U</a:t>
                      </a:r>
                      <a:r>
                        <a:rPr lang="fr-FR" sz="1400" b="1" baseline="30000" dirty="0" smtClean="0"/>
                        <a:t>31+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0.4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&gt; 2  (?)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820DFD"/>
                          </a:solidFill>
                        </a:rPr>
                        <a:t>&gt; 4 (?)</a:t>
                      </a:r>
                      <a:endParaRPr lang="fr-FR" sz="1400" b="1" dirty="0">
                        <a:solidFill>
                          <a:srgbClr val="820DFD"/>
                        </a:solidFill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Fission + Applications</a:t>
                      </a:r>
                      <a:endParaRPr lang="fr-FR" sz="1400" dirty="0"/>
                    </a:p>
                  </a:txBody>
                  <a:tcPr marL="68576" marR="68576" marT="34294" marB="34294"/>
                </a:tc>
                <a:extLst>
                  <a:ext uri="{0D108BD9-81ED-4DB2-BD59-A6C34878D82A}">
                    <a16:rowId xmlns:a16="http://schemas.microsoft.com/office/drawing/2014/main" val="2598208559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 rot="18746328">
            <a:off x="539023" y="3164484"/>
            <a:ext cx="6840760" cy="504056"/>
            <a:chOff x="1049795" y="5668239"/>
            <a:chExt cx="6840760" cy="504056"/>
          </a:xfrm>
        </p:grpSpPr>
        <p:sp>
          <p:nvSpPr>
            <p:cNvPr id="4" name="Rectangle 3"/>
            <p:cNvSpPr/>
            <p:nvPr/>
          </p:nvSpPr>
          <p:spPr>
            <a:xfrm>
              <a:off x="1049795" y="5668239"/>
              <a:ext cx="6840760" cy="5040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732809" y="5693233"/>
              <a:ext cx="5966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 B. jacquot:  New </a:t>
              </a:r>
              <a:r>
                <a:rPr lang="fr-FR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injector</a:t>
              </a:r>
              <a:r>
                <a:rPr lang="fr-F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on Wednsday@14h40</a:t>
              </a:r>
              <a:endPara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 7" descr="logo4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9612" y="649439"/>
            <a:ext cx="673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V3 ions source for C02 </a:t>
            </a:r>
            <a:r>
              <a:rPr lang="fr-FR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  <a:endParaRPr lang="fr-FR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21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2" y="706208"/>
            <a:ext cx="5760640" cy="571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Running statistic From 2001 to 2022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E30-6953-4EBF-91EB-11C071A9104E}" type="datetime1">
              <a:rPr lang="fr-FR" smtClean="0"/>
              <a:t>13/10/2022</a:t>
            </a:fld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45604" y="1406303"/>
            <a:ext cx="25567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running time (2001-2022) : 88749 hours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(~4200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hours/year)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55956" y="2603580"/>
            <a:ext cx="25557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time (2001-2021) : 60996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(~2900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hours/year)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36626" y="3526910"/>
            <a:ext cx="23042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 SME-IRSSUD(~1329 hours)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619672" y="5227734"/>
            <a:ext cx="676875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operation time is decreasing 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2012-2013 : installation of the new access system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Since then : human resources on installation/Operation of SPIRAL2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 descr="logo4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graphicFrame>
        <p:nvGraphicFramePr>
          <p:cNvPr id="1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319859"/>
              </p:ext>
            </p:extLst>
          </p:nvPr>
        </p:nvGraphicFramePr>
        <p:xfrm>
          <a:off x="2821067" y="1455241"/>
          <a:ext cx="6287437" cy="370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4697-CC20-4A12-B685-D85147F1B684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590800" y="860963"/>
            <a:ext cx="4357464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Operation from 2001 to 2022</a:t>
            </a:r>
            <a:endParaRPr lang="en-GB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logo4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838012"/>
              </p:ext>
            </p:extLst>
          </p:nvPr>
        </p:nvGraphicFramePr>
        <p:xfrm>
          <a:off x="457200" y="1556792"/>
          <a:ext cx="7896745" cy="433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7D4D-9835-4F5D-A7A5-B75B2038B179}" type="datetime1">
              <a:rPr lang="fr-FR" smtClean="0"/>
              <a:t>13/10/2022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GCM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671933"/>
              </p:ext>
            </p:extLst>
          </p:nvPr>
        </p:nvGraphicFramePr>
        <p:xfrm>
          <a:off x="1486419" y="1299627"/>
          <a:ext cx="63367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3851920" y="620688"/>
            <a:ext cx="1944216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Failures</a:t>
            </a:r>
            <a:endParaRPr lang="en-GB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logo4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90800" y="4842117"/>
            <a:ext cx="42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Principally</a:t>
            </a:r>
            <a:r>
              <a:rPr lang="fr-FR" sz="1200" b="1" dirty="0" smtClean="0">
                <a:solidFill>
                  <a:srgbClr val="FF0000"/>
                </a:solidFill>
              </a:rPr>
              <a:t> due to Water </a:t>
            </a:r>
            <a:r>
              <a:rPr lang="fr-FR" sz="1200" b="1" dirty="0" err="1" smtClean="0">
                <a:solidFill>
                  <a:srgbClr val="FF0000"/>
                </a:solidFill>
              </a:rPr>
              <a:t>leak</a:t>
            </a:r>
            <a:r>
              <a:rPr lang="fr-FR" sz="1200" b="1" dirty="0" smtClean="0">
                <a:solidFill>
                  <a:srgbClr val="FF0000"/>
                </a:solidFill>
              </a:rPr>
              <a:t> Inside the machine (CSS, chapeau de gendarme, MSE3,…) and more!!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 rot="19033010">
            <a:off x="-754231" y="2906218"/>
            <a:ext cx="8856984" cy="720080"/>
            <a:chOff x="107504" y="5445224"/>
            <a:chExt cx="8856984" cy="720080"/>
          </a:xfrm>
        </p:grpSpPr>
        <p:sp>
          <p:nvSpPr>
            <p:cNvPr id="10" name="Rectangle 9"/>
            <p:cNvSpPr/>
            <p:nvPr/>
          </p:nvSpPr>
          <p:spPr>
            <a:xfrm>
              <a:off x="107504" y="5445224"/>
              <a:ext cx="8856984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51520" y="5645400"/>
              <a:ext cx="8624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talk: CSS </a:t>
              </a:r>
              <a:r>
                <a:rPr lang="fr-FR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renovation</a:t>
              </a:r>
              <a:r>
                <a:rPr lang="fr-F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sessions on wedensday@14:00(The CYREN </a:t>
              </a:r>
              <a:r>
                <a:rPr lang="fr-FR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pre-project</a:t>
              </a:r>
              <a:r>
                <a:rPr lang="fr-F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3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7047" y="1510772"/>
            <a:ext cx="3232194" cy="181811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77" y="3702557"/>
            <a:ext cx="3204864" cy="26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58032" y="286306"/>
            <a:ext cx="4246215" cy="380977"/>
          </a:xfrm>
        </p:spPr>
        <p:txBody>
          <a:bodyPr>
            <a:normAutofit fontScale="90000"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Troubles in </a:t>
            </a:r>
            <a:r>
              <a:rPr lang="en-US" sz="27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2019-2021</a:t>
            </a:r>
            <a:endParaRPr lang="en-US" sz="27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3954" y="1130785"/>
            <a:ext cx="5266091" cy="128492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leak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North RF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Cavity CSS1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Tuning CSS1 with a lone cavity and injecting into CSS2 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46C1-A265-4728-83BB-F9A4E4DC3BB5}" type="datetime1">
              <a:rPr lang="fr-FR" smtClean="0"/>
              <a:t>13/10/2022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GCM 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3D7-4A87-496B-888A-8E5D6ECD3E6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8696"/>
          <a:stretch/>
        </p:blipFill>
        <p:spPr>
          <a:xfrm>
            <a:off x="127671" y="2636912"/>
            <a:ext cx="3992113" cy="32865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34" y="851057"/>
            <a:ext cx="2573163" cy="1929871"/>
          </a:xfrm>
          <a:prstGeom prst="rect">
            <a:avLst/>
          </a:prstGeom>
        </p:spPr>
      </p:pic>
      <p:pic>
        <p:nvPicPr>
          <p:cNvPr id="12" name="Image 11" descr="logo4 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-5932"/>
            <a:ext cx="2088232" cy="482604"/>
          </a:xfrm>
          <a:prstGeom prst="rect">
            <a:avLst/>
          </a:prstGeom>
        </p:spPr>
      </p:pic>
      <p:sp>
        <p:nvSpPr>
          <p:cNvPr id="10" name="Multiplication 9"/>
          <p:cNvSpPr/>
          <p:nvPr/>
        </p:nvSpPr>
        <p:spPr>
          <a:xfrm>
            <a:off x="5136587" y="4776125"/>
            <a:ext cx="792088" cy="506655"/>
          </a:xfrm>
          <a:prstGeom prst="mathMultiply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B73B3E35-9D55-464C-A8C6-85DE3B0EA837}" vid="{C7916763-93CC-4B66-AB77-B7B0871363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20719</TotalTime>
  <Words>1515</Words>
  <Application>Microsoft Office PowerPoint</Application>
  <PresentationFormat>Affichage à l'écran (4:3)</PresentationFormat>
  <Paragraphs>518</Paragraphs>
  <Slides>20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Harding</vt:lpstr>
      <vt:lpstr>Monotype Sorts</vt:lpstr>
      <vt:lpstr>Symbol</vt:lpstr>
      <vt:lpstr>Tahoma</vt:lpstr>
      <vt:lpstr>Times New Roman</vt:lpstr>
      <vt:lpstr>Wingdings</vt:lpstr>
      <vt:lpstr>Thème1</vt:lpstr>
      <vt:lpstr>Dessin Designer</vt:lpstr>
      <vt:lpstr>Equation</vt:lpstr>
      <vt:lpstr>Présentation PowerPoint</vt:lpstr>
      <vt:lpstr>Présentation PowerPoint</vt:lpstr>
      <vt:lpstr>Présentation PowerPoint</vt:lpstr>
      <vt:lpstr>Intense Primary beams </vt:lpstr>
      <vt:lpstr>Présentation PowerPoint</vt:lpstr>
      <vt:lpstr>Running statistic From 2001 to 2022</vt:lpstr>
      <vt:lpstr>Présentation PowerPoint</vt:lpstr>
      <vt:lpstr>Présentation PowerPoint</vt:lpstr>
      <vt:lpstr>Troubles in 2019-2021</vt:lpstr>
      <vt:lpstr>CSS tuning with a one cavity ( South)</vt:lpstr>
      <vt:lpstr>Cyclotron cavities failures (Not available)</vt:lpstr>
      <vt:lpstr>Présentation PowerPoint</vt:lpstr>
      <vt:lpstr>Target Ions Source ECR N+: Nanogan3+C</vt:lpstr>
      <vt:lpstr>Présentation PowerPoint</vt:lpstr>
      <vt:lpstr>1+ FEBIAD source  (type VADIS ISOLDE)/Booster installation between 2014-2017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kamalou</dc:creator>
  <cp:lastModifiedBy>Kamalou Omar</cp:lastModifiedBy>
  <cp:revision>770</cp:revision>
  <cp:lastPrinted>2022-10-13T14:37:32Z</cp:lastPrinted>
  <dcterms:created xsi:type="dcterms:W3CDTF">2013-08-10T10:32:44Z</dcterms:created>
  <dcterms:modified xsi:type="dcterms:W3CDTF">2022-10-14T08:08:07Z</dcterms:modified>
</cp:coreProperties>
</file>