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69" r:id="rId3"/>
    <p:sldId id="258" r:id="rId4"/>
    <p:sldId id="256" r:id="rId5"/>
    <p:sldId id="259" r:id="rId6"/>
    <p:sldId id="262" r:id="rId7"/>
    <p:sldId id="264" r:id="rId8"/>
    <p:sldId id="263" r:id="rId9"/>
    <p:sldId id="277" r:id="rId10"/>
    <p:sldId id="279" r:id="rId11"/>
    <p:sldId id="271" r:id="rId12"/>
    <p:sldId id="270" r:id="rId13"/>
    <p:sldId id="261" r:id="rId14"/>
    <p:sldId id="266" r:id="rId15"/>
    <p:sldId id="276" r:id="rId16"/>
    <p:sldId id="280" r:id="rId17"/>
    <p:sldId id="274" r:id="rId18"/>
    <p:sldId id="283" r:id="rId19"/>
    <p:sldId id="285" r:id="rId20"/>
    <p:sldId id="281" r:id="rId21"/>
    <p:sldId id="282" r:id="rId22"/>
    <p:sldId id="284" r:id="rId2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t Christophe" initials="JC" lastIdx="5" clrIdx="0">
    <p:extLst>
      <p:ext uri="{19B8F6BF-5375-455C-9EA6-DF929625EA0E}">
        <p15:presenceInfo xmlns:p15="http://schemas.microsoft.com/office/powerpoint/2012/main" userId="S-1-5-21-4214520284-2192796274-1834499735-11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185"/>
    <a:srgbClr val="820DFD"/>
    <a:srgbClr val="7C4EC4"/>
    <a:srgbClr val="626262"/>
    <a:srgbClr val="D0C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27" autoAdjust="0"/>
    <p:restoredTop sz="96090" autoAdjust="0"/>
  </p:normalViewPr>
  <p:slideViewPr>
    <p:cSldViewPr>
      <p:cViewPr varScale="1">
        <p:scale>
          <a:sx n="65" d="100"/>
          <a:sy n="65" d="100"/>
        </p:scale>
        <p:origin x="123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modifier les styles du texte du masque</a:t>
            </a:r>
          </a:p>
          <a:p>
            <a:pPr lvl="1"/>
            <a:r>
              <a:rPr lang="en-GB" altLang="fr-FR" smtClean="0"/>
              <a:t>Deuxième niveau</a:t>
            </a:r>
          </a:p>
          <a:p>
            <a:pPr lvl="2"/>
            <a:r>
              <a:rPr lang="en-GB" altLang="fr-FR" smtClean="0"/>
              <a:t>Troisième niveau</a:t>
            </a:r>
          </a:p>
          <a:p>
            <a:pPr lvl="3"/>
            <a:r>
              <a:rPr lang="en-GB" altLang="fr-FR" smtClean="0"/>
              <a:t>Quatrième niveau</a:t>
            </a:r>
          </a:p>
          <a:p>
            <a:pPr lvl="4"/>
            <a:r>
              <a:rPr lang="en-GB" altLang="fr-FR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AF6C4C-BBD2-411C-B0A8-1177AA91E2CF}" type="slidenum">
              <a:rPr lang="en-GB" altLang="fr-FR"/>
              <a:pPr/>
              <a:t>‹N°›</a:t>
            </a:fld>
            <a:endParaRPr lang="en-GB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2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762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11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695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12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82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13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561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14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032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15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91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16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45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17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57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18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91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19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65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20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70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3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1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21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76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22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00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4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5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65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6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87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7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07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8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093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9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67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16F4F9D-D353-4C48-BEF3-8A658B9D9B40}" type="slidenum">
              <a:rPr lang="en-GB" altLang="fr-FR" sz="1200"/>
              <a:pPr/>
              <a:t>10</a:t>
            </a:fld>
            <a:endParaRPr lang="en-GB" altLang="fr-F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82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041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47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44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32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247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17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83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4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24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3842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6636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4826000" y="533400"/>
            <a:ext cx="4318000" cy="365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-128"/>
            </a:endParaRPr>
          </a:p>
        </p:txBody>
      </p:sp>
      <p:sp>
        <p:nvSpPr>
          <p:cNvPr id="1027" name="Rectangle 12"/>
          <p:cNvSpPr>
            <a:spLocks noChangeArrowheads="1"/>
          </p:cNvSpPr>
          <p:nvPr userDrawn="1"/>
        </p:nvSpPr>
        <p:spPr bwMode="auto">
          <a:xfrm>
            <a:off x="4826000" y="577850"/>
            <a:ext cx="4318000" cy="365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502185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fr-FR"/>
              <a:t> </a:t>
            </a:r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0" y="6546850"/>
            <a:ext cx="4318000" cy="365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-128"/>
            </a:endParaRPr>
          </a:p>
        </p:txBody>
      </p:sp>
      <p:sp>
        <p:nvSpPr>
          <p:cNvPr id="1029" name="Rectangle 14"/>
          <p:cNvSpPr>
            <a:spLocks noChangeArrowheads="1"/>
          </p:cNvSpPr>
          <p:nvPr userDrawn="1"/>
        </p:nvSpPr>
        <p:spPr bwMode="auto">
          <a:xfrm>
            <a:off x="0" y="6592888"/>
            <a:ext cx="4318000" cy="36512"/>
          </a:xfrm>
          <a:prstGeom prst="rect">
            <a:avLst/>
          </a:prstGeom>
          <a:gradFill rotWithShape="1">
            <a:gsLst>
              <a:gs pos="0">
                <a:srgbClr val="502185"/>
              </a:gs>
              <a:gs pos="100000">
                <a:srgbClr val="FFFFFF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pic>
        <p:nvPicPr>
          <p:cNvPr id="1030" name="Imag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5888"/>
            <a:ext cx="1757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1800200"/>
          </a:xfrm>
        </p:spPr>
        <p:txBody>
          <a:bodyPr/>
          <a:lstStyle/>
          <a:p>
            <a:r>
              <a:rPr lang="en-US" sz="4000" dirty="0" smtClean="0"/>
              <a:t>Development prospects for the SPIRAL2 accelerator</a:t>
            </a:r>
            <a:br>
              <a:rPr lang="en-US" sz="4000" dirty="0" smtClean="0"/>
            </a:br>
            <a:r>
              <a:rPr lang="en-US" sz="2400" dirty="0" smtClean="0"/>
              <a:t> an overview of technical optimization activities</a:t>
            </a:r>
            <a:endParaRPr lang="en-US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00800" cy="1633736"/>
          </a:xfrm>
        </p:spPr>
        <p:txBody>
          <a:bodyPr/>
          <a:lstStyle/>
          <a:p>
            <a:r>
              <a:rPr lang="fr-FR" sz="2400" dirty="0" smtClean="0"/>
              <a:t>Pierre-Emmanuel Bernaudin</a:t>
            </a:r>
          </a:p>
          <a:p>
            <a:r>
              <a:rPr lang="fr-FR" sz="2400" dirty="0" smtClean="0"/>
              <a:t>GANIL/DOD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94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10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3608" y="278092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502185"/>
                </a:solidFill>
              </a:rPr>
              <a:t>RF system developments</a:t>
            </a:r>
            <a:endParaRPr lang="en-US" i="1" dirty="0">
              <a:solidFill>
                <a:srgbClr val="5021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6480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RFQ and its power sources</a:t>
            </a:r>
            <a:endParaRPr lang="en-US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11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9619" y="908720"/>
            <a:ext cx="543049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RFQ reliability </a:t>
            </a:r>
            <a:r>
              <a:rPr lang="en-US" sz="2000" dirty="0" smtClean="0"/>
              <a:t>at maximum voltage (for </a:t>
            </a:r>
            <a:br>
              <a:rPr lang="en-US" sz="2000" dirty="0" smtClean="0"/>
            </a:br>
            <a:r>
              <a:rPr lang="en-US" sz="2000" dirty="0" smtClean="0"/>
              <a:t>heavy ions) may require improvement of </a:t>
            </a:r>
            <a:br>
              <a:rPr lang="en-US" sz="2000" dirty="0" smtClean="0"/>
            </a:br>
            <a:r>
              <a:rPr lang="en-US" sz="2000" dirty="0" smtClean="0"/>
              <a:t>the power amplifiers</a:t>
            </a:r>
          </a:p>
          <a:p>
            <a:endParaRPr lang="en-US" sz="11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voltage improvement and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polarization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(procurements ongoing)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Fast protection </a:t>
            </a:r>
            <a:r>
              <a:rPr lang="en-US" sz="16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(study planned)</a:t>
            </a:r>
            <a:endParaRPr lang="en-US" sz="1800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Filament heating </a:t>
            </a:r>
            <a:r>
              <a:rPr lang="en-US" sz="16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(test early 2023)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pre-amplifiers </a:t>
            </a:r>
            <a:r>
              <a:rPr lang="en-US" sz="16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(planned 2024/25)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Dedicated machine studies planned in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Various strategic procurements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smtClean="0"/>
              <a:t>(circulators, </a:t>
            </a:r>
            <a:br>
              <a:rPr lang="en-US" sz="1600" dirty="0" smtClean="0"/>
            </a:br>
            <a:r>
              <a:rPr lang="en-US" sz="1600" dirty="0" smtClean="0"/>
              <a:t>power couplers…) either </a:t>
            </a:r>
            <a:r>
              <a:rPr lang="en-US" sz="1600" dirty="0" smtClean="0">
                <a:solidFill>
                  <a:srgbClr val="FFC000"/>
                </a:solidFill>
              </a:rPr>
              <a:t>planned</a:t>
            </a:r>
            <a:r>
              <a:rPr lang="en-US" sz="1600" dirty="0" smtClean="0"/>
              <a:t> or </a:t>
            </a:r>
            <a:r>
              <a:rPr lang="en-US" sz="1600" dirty="0" smtClean="0">
                <a:solidFill>
                  <a:srgbClr val="00B050"/>
                </a:solidFill>
              </a:rPr>
              <a:t>ongoing</a:t>
            </a:r>
            <a:endParaRPr lang="en-US" sz="2000" dirty="0" smtClean="0">
              <a:solidFill>
                <a:srgbClr val="00B05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52" y="692696"/>
            <a:ext cx="3475152" cy="272327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321294"/>
            <a:ext cx="3310611" cy="22040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957577"/>
            <a:ext cx="1872208" cy="156776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998914" y="526943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RFQ power coupler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08304" y="342335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RFQ amplifiers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38100" y="6251519"/>
            <a:ext cx="1469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</a:t>
            </a:r>
            <a:r>
              <a:rPr lang="en-US" sz="1200" i="1" dirty="0" smtClean="0"/>
              <a:t>ourt. M.-H Stodel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5686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6480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LINAC SC cavities &amp; RF power sources</a:t>
            </a:r>
            <a:endParaRPr lang="en-US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12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745706"/>
            <a:ext cx="864096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02185"/>
                </a:solidFill>
              </a:rPr>
              <a:t>Issues &amp; actions</a:t>
            </a:r>
          </a:p>
          <a:p>
            <a:endParaRPr lang="en-US" sz="1400" dirty="0" smtClean="0">
              <a:solidFill>
                <a:srgbClr val="502185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i="1" dirty="0" smtClean="0"/>
              <a:t>Transistors’ interlocks trigger </a:t>
            </a:r>
            <a:r>
              <a:rPr lang="en-US" sz="1800" i="1" dirty="0"/>
              <a:t>rate </a:t>
            </a:r>
            <a:r>
              <a:rPr lang="en-US" sz="1800" dirty="0"/>
              <a:t>=&gt; Transistors cooling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optimization</a:t>
            </a:r>
            <a:r>
              <a:rPr lang="en-US" sz="1800" dirty="0"/>
              <a:t> </a:t>
            </a:r>
            <a:r>
              <a:rPr lang="en-US" sz="1400" dirty="0" smtClean="0">
                <a:solidFill>
                  <a:srgbClr val="00B050"/>
                </a:solidFill>
              </a:rPr>
              <a:t>Prototype </a:t>
            </a:r>
            <a:r>
              <a:rPr lang="en-US" sz="1400" dirty="0">
                <a:solidFill>
                  <a:srgbClr val="00B050"/>
                </a:solidFill>
              </a:rPr>
              <a:t>test </a:t>
            </a:r>
            <a:r>
              <a:rPr lang="en-US" sz="1400" dirty="0" smtClean="0">
                <a:solidFill>
                  <a:srgbClr val="00B050"/>
                </a:solidFill>
              </a:rPr>
              <a:t>ongoing</a:t>
            </a:r>
            <a:endParaRPr lang="en-US" sz="1600" dirty="0" smtClean="0">
              <a:solidFill>
                <a:srgbClr val="00B050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B050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i="1" dirty="0" smtClean="0"/>
              <a:t>Components aging monitoring</a:t>
            </a:r>
            <a:r>
              <a:rPr lang="en-US" sz="1800" i="1" dirty="0"/>
              <a:t> </a:t>
            </a:r>
            <a:r>
              <a:rPr lang="en-US" sz="1800" i="1" dirty="0" smtClean="0"/>
              <a:t>(</a:t>
            </a:r>
            <a:r>
              <a:rPr lang="en-US" sz="1800" i="1" dirty="0" smtClean="0">
                <a:solidFill>
                  <a:schemeClr val="accent5">
                    <a:lumMod val="50000"/>
                  </a:schemeClr>
                </a:solidFill>
              </a:rPr>
              <a:t>maintenance optimization</a:t>
            </a:r>
            <a:r>
              <a:rPr lang="en-US" sz="1800" i="1" dirty="0" smtClean="0"/>
              <a:t>) </a:t>
            </a:r>
            <a:r>
              <a:rPr lang="en-US" sz="1800" dirty="0"/>
              <a:t>=&gt; </a:t>
            </a:r>
            <a:r>
              <a:rPr lang="en-US" sz="1800" dirty="0" smtClean="0"/>
              <a:t>upgrade </a:t>
            </a:r>
            <a:r>
              <a:rPr lang="en-US" sz="1800" dirty="0"/>
              <a:t>the </a:t>
            </a:r>
            <a:r>
              <a:rPr lang="en-US" sz="1800" dirty="0" smtClean="0"/>
              <a:t>monitoring </a:t>
            </a:r>
            <a:r>
              <a:rPr lang="en-US" sz="1800" dirty="0"/>
              <a:t>software </a:t>
            </a:r>
            <a:r>
              <a:rPr lang="en-US" sz="1400" dirty="0">
                <a:solidFill>
                  <a:srgbClr val="00B050"/>
                </a:solidFill>
              </a:rPr>
              <a:t>studies </a:t>
            </a:r>
            <a:r>
              <a:rPr lang="en-US" sz="1400" dirty="0" smtClean="0">
                <a:solidFill>
                  <a:srgbClr val="00B050"/>
                </a:solidFill>
              </a:rPr>
              <a:t>ongoing</a:t>
            </a:r>
            <a:endParaRPr lang="en-US" sz="1600" dirty="0" smtClean="0">
              <a:solidFill>
                <a:srgbClr val="00B050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i="1" dirty="0" smtClean="0"/>
              <a:t>Components obsolescence </a:t>
            </a:r>
            <a:r>
              <a:rPr lang="en-US" sz="1400" dirty="0">
                <a:solidFill>
                  <a:srgbClr val="00B050"/>
                </a:solidFill>
              </a:rPr>
              <a:t>studies ongoing</a:t>
            </a:r>
            <a:endParaRPr lang="en-US" sz="1800" i="1" dirty="0" smtClean="0"/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control unit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power transistors (2024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CMA cold tuning systems upgrade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260" y="3774417"/>
            <a:ext cx="2116550" cy="283910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32097"/>
          <a:stretch/>
        </p:blipFill>
        <p:spPr>
          <a:xfrm>
            <a:off x="6578810" y="3140968"/>
            <a:ext cx="2533550" cy="34884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803" y="4231504"/>
            <a:ext cx="2705171" cy="223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 rot="21300000">
            <a:off x="6584994" y="4621800"/>
            <a:ext cx="1969176" cy="830997"/>
          </a:xfrm>
          <a:prstGeom prst="rect">
            <a:avLst/>
          </a:prstGeom>
          <a:noFill/>
          <a:ln w="15875">
            <a:solidFill>
              <a:srgbClr val="FF0000">
                <a:alpha val="57000"/>
              </a:srgb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ysClr val="windowText" lastClr="000000"/>
                </a:solidFill>
              </a:rPr>
              <a:t>626 RF transistors</a:t>
            </a:r>
            <a:endParaRPr lang="fr-FR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6166146"/>
            <a:ext cx="1469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</a:t>
            </a:r>
            <a:r>
              <a:rPr lang="en-US" sz="1200" i="1" dirty="0" smtClean="0"/>
              <a:t>ourt. M.-H Stodel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309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13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3608" y="278092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502185"/>
                </a:solidFill>
              </a:rPr>
              <a:t>Focus on the superconducting cryomodules</a:t>
            </a:r>
            <a:endParaRPr lang="en-US" i="1" dirty="0">
              <a:solidFill>
                <a:srgbClr val="5021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6480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SC cryomodules – </a:t>
            </a:r>
            <a:r>
              <a:rPr lang="en-US" altLang="fr-FR" i="1" dirty="0" smtClean="0">
                <a:solidFill>
                  <a:srgbClr val="502185"/>
                </a:solidFill>
              </a:rPr>
              <a:t>strategy</a:t>
            </a:r>
            <a:endParaRPr lang="en-US" altLang="fr-FR" i="1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14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5288" y="1135102"/>
            <a:ext cx="861497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SC cavities are highly sensitive to pollution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SPIRAL2 SC </a:t>
            </a:r>
            <a:r>
              <a:rPr lang="en-US" sz="2000" dirty="0" err="1" smtClean="0"/>
              <a:t>linac</a:t>
            </a:r>
            <a:r>
              <a:rPr lang="en-US" sz="2000" dirty="0" smtClean="0"/>
              <a:t> is highly modular: short and relatively cheap cryomodules</a:t>
            </a:r>
            <a:endParaRPr lang="en-US" sz="18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To take advantage of this modularity,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spare cryomodules </a:t>
            </a:r>
            <a:r>
              <a:rPr lang="en-US" sz="2000" dirty="0" smtClean="0"/>
              <a:t>should be procured: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“Fast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replacement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(~10 days) in case of major failure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Preventive maintenance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case of performance loss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(e.g. CMA11, CMB01)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Preparation and test activities during operation =&gt; hidden time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Priority for CMA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beam dynamics consideration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This strategy requires a cavities/cryomodule cryogenic test stand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Qualification of bare new/refurbished SC cavities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Qualification of new or refurbished cryomodules before installation in LINAC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/>
              <a:t>In parallel: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Plasma processing </a:t>
            </a:r>
            <a:r>
              <a:rPr 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development to 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cure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cavities in situ 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R&amp;D with </a:t>
            </a:r>
            <a:r>
              <a:rPr lang="en-US" sz="1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Irfu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IJC Lab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3806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6480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SC cryomodules </a:t>
            </a:r>
            <a:r>
              <a:rPr lang="en-US" altLang="fr-FR" dirty="0">
                <a:solidFill>
                  <a:srgbClr val="502185"/>
                </a:solidFill>
              </a:rPr>
              <a:t>– </a:t>
            </a:r>
            <a:r>
              <a:rPr lang="en-US" altLang="fr-FR" i="1" dirty="0" smtClean="0">
                <a:solidFill>
                  <a:srgbClr val="502185"/>
                </a:solidFill>
              </a:rPr>
              <a:t>status</a:t>
            </a:r>
            <a:endParaRPr lang="en-US" altLang="fr-FR" i="1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15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7504" y="692696"/>
            <a:ext cx="60880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SC cryomodule test stand 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Budget: 1 M€, 1.5 years, 20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men.months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Status: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postponed, awaiting budget and manpower</a:t>
            </a:r>
            <a:endParaRPr lang="en-US" sz="18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Building a spare low-beta cryomodule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Budget: 1 M€, &gt;2 years, 20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men.months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Status: </a:t>
            </a:r>
            <a:r>
              <a:rPr lang="en-US" sz="16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plan</a:t>
            </a:r>
            <a:endParaRPr lang="en-US" sz="2000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Building a spare high-beta cryomodule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Budget: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1.5 M€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&gt;2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years, 20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men.months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Status: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PB11015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52375" y="692696"/>
            <a:ext cx="2072794" cy="276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6876256" y="3474809"/>
            <a:ext cx="2267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 smtClean="0"/>
              <a:t>Former IPN Orsay SPIRAL2 test stand</a:t>
            </a:r>
            <a:endParaRPr lang="fr-FR" sz="1200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52082" y="3972013"/>
            <a:ext cx="1593062" cy="278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" y="4130873"/>
            <a:ext cx="2843808" cy="213285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733" y="4022892"/>
            <a:ext cx="1939107" cy="238431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-48584" y="6256352"/>
            <a:ext cx="296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CMB assembly in IPN </a:t>
            </a:r>
            <a:r>
              <a:rPr lang="en-US" sz="1200" i="1" dirty="0" err="1" smtClean="0"/>
              <a:t>Orsay</a:t>
            </a:r>
            <a:endParaRPr lang="en-US" sz="12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168140" y="6545829"/>
            <a:ext cx="296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CMA assembly in CEA </a:t>
            </a:r>
            <a:r>
              <a:rPr lang="en-US" sz="1200" i="1" dirty="0" err="1" smtClean="0"/>
              <a:t>Saclay</a:t>
            </a:r>
            <a:endParaRPr lang="en-US" sz="1200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635896" y="4118184"/>
            <a:ext cx="1098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SC cavity treatment in GANIL clean room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4047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16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3608" y="278092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502185"/>
                </a:solidFill>
              </a:rPr>
              <a:t>Controls developments</a:t>
            </a:r>
            <a:endParaRPr lang="en-US" i="1" dirty="0">
              <a:solidFill>
                <a:srgbClr val="5021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6480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Controls</a:t>
            </a:r>
            <a:endParaRPr lang="en-US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17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7465" y="930493"/>
            <a:ext cx="861497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New application </a:t>
            </a:r>
            <a:r>
              <a:rPr lang="en-US" sz="1800" dirty="0" err="1" smtClean="0"/>
              <a:t>softwares</a:t>
            </a:r>
            <a:r>
              <a:rPr lang="en-US" sz="1800" dirty="0" smtClean="0"/>
              <a:t> for </a:t>
            </a:r>
            <a:r>
              <a:rPr lang="en-US" sz="1800" dirty="0" smtClean="0">
                <a:solidFill>
                  <a:srgbClr val="502185"/>
                </a:solidFill>
              </a:rPr>
              <a:t>beam tuning</a:t>
            </a:r>
            <a:endParaRPr lang="en-US" sz="16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Delta Q/M tuning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accelerator tuning for </a:t>
            </a:r>
            <a:r>
              <a:rPr lang="en-US" sz="1600" dirty="0" smtClean="0">
                <a:solidFill>
                  <a:srgbClr val="5021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ions intensities too low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BPM </a:t>
            </a:r>
            <a:r>
              <a:rPr lang="en-US" sz="1200" dirty="0">
                <a:solidFill>
                  <a:srgbClr val="FFC000"/>
                </a:solidFill>
              </a:rPr>
              <a:t>planned</a:t>
            </a:r>
            <a:endParaRPr lang="en-US" sz="1600" dirty="0" smtClean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“cavities with reference tuning”: </a:t>
            </a:r>
            <a:r>
              <a:rPr lang="en-US" sz="16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faster cavities tuning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method based on a different ion reference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rgbClr val="FFC000"/>
                </a:solidFill>
              </a:rPr>
              <a:t>planned</a:t>
            </a:r>
            <a:endParaRPr lang="en-US" sz="1600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“crossed method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buncher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tuning”: alternate tuning method for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bunchers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with enhanced precision </a:t>
            </a:r>
            <a:r>
              <a:rPr lang="en-US" sz="1200" dirty="0">
                <a:solidFill>
                  <a:srgbClr val="00B050"/>
                </a:solidFill>
              </a:rPr>
              <a:t>ongoing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BPM energy measurements : phase differences between two BPM are used to measure the beam energy </a:t>
            </a:r>
            <a:r>
              <a:rPr lang="en-US" sz="1200" dirty="0">
                <a:solidFill>
                  <a:srgbClr val="FFC000"/>
                </a:solidFill>
              </a:rPr>
              <a:t>planned</a:t>
            </a:r>
            <a:endParaRPr lang="en-US" sz="1600" dirty="0" smtClean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B0F0"/>
                </a:solidFill>
              </a:rPr>
              <a:t>Optimization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00B0F0"/>
                </a:solidFill>
              </a:rPr>
              <a:t>of existing applications </a:t>
            </a:r>
            <a:br>
              <a:rPr lang="en-US" sz="1800" dirty="0" smtClean="0">
                <a:solidFill>
                  <a:srgbClr val="00B0F0"/>
                </a:solidFill>
              </a:rPr>
            </a:br>
            <a:r>
              <a:rPr lang="en-US" sz="1400" dirty="0" smtClean="0"/>
              <a:t>(beam switching, beam parameters management, </a:t>
            </a:r>
            <a:br>
              <a:rPr lang="en-US" sz="1400" dirty="0" smtClean="0"/>
            </a:br>
            <a:r>
              <a:rPr lang="en-US" sz="1400" dirty="0" smtClean="0"/>
              <a:t>RF cavities operation…) </a:t>
            </a:r>
            <a:r>
              <a:rPr lang="en-US" sz="1400" dirty="0" smtClean="0">
                <a:solidFill>
                  <a:srgbClr val="00B050"/>
                </a:solidFill>
              </a:rPr>
              <a:t>ongoing</a:t>
            </a:r>
            <a:endParaRPr lang="en-US" sz="1800" dirty="0" smtClean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Cryogenic TAO detection </a:t>
            </a:r>
            <a:r>
              <a:rPr lang="en-US" sz="1400" dirty="0">
                <a:solidFill>
                  <a:srgbClr val="00B050"/>
                </a:solidFill>
              </a:rPr>
              <a:t>ongoing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Exploration of AI for </a:t>
            </a:r>
            <a:r>
              <a:rPr lang="en-US" sz="1800" dirty="0"/>
              <a:t>fault </a:t>
            </a:r>
            <a:r>
              <a:rPr lang="en-US" sz="1800" dirty="0" smtClean="0"/>
              <a:t>detection,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dirty="0"/>
              <a:t>beam </a:t>
            </a:r>
            <a:r>
              <a:rPr lang="en-US" sz="1800" dirty="0" smtClean="0"/>
              <a:t>stirring,… </a:t>
            </a:r>
            <a:r>
              <a:rPr lang="en-US" sz="1400" dirty="0">
                <a:solidFill>
                  <a:srgbClr val="FFC000"/>
                </a:solidFill>
              </a:rPr>
              <a:t>planned</a:t>
            </a:r>
            <a:endParaRPr lang="en-US" sz="1600" dirty="0" smtClean="0">
              <a:solidFill>
                <a:srgbClr val="FFC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896" y="3284984"/>
            <a:ext cx="4049642" cy="334441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680274" y="6136471"/>
            <a:ext cx="2322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err="1" smtClean="0"/>
              <a:t>Buncher</a:t>
            </a:r>
            <a:r>
              <a:rPr lang="en-US" sz="1200" i="1" dirty="0" smtClean="0"/>
              <a:t> tuning application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73343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6480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Controls - </a:t>
            </a:r>
            <a:r>
              <a:rPr lang="en-US" altLang="fr-FR" sz="2000" dirty="0">
                <a:solidFill>
                  <a:srgbClr val="502185"/>
                </a:solidFill>
              </a:rPr>
              <a:t>programmable logic </a:t>
            </a:r>
            <a:r>
              <a:rPr lang="en-US" altLang="fr-FR" sz="2000" dirty="0" smtClean="0">
                <a:solidFill>
                  <a:srgbClr val="502185"/>
                </a:solidFill>
              </a:rPr>
              <a:t>controllers </a:t>
            </a:r>
            <a:endParaRPr lang="en-US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18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5844" y="1052736"/>
            <a:ext cx="861497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</a:rPr>
              <a:t>PLC</a:t>
            </a:r>
            <a:r>
              <a:rPr lang="en-US" sz="2000" dirty="0" smtClean="0"/>
              <a:t>: towards standardization for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maintainability</a:t>
            </a:r>
            <a:r>
              <a:rPr lang="en-US" sz="2000" dirty="0" smtClean="0"/>
              <a:t> increase</a:t>
            </a:r>
          </a:p>
          <a:p>
            <a:endParaRPr lang="en-US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Replacement of non standard PLCs (refrigeration) </a:t>
            </a:r>
            <a:r>
              <a:rPr lang="en-US" sz="1400" dirty="0" smtClean="0">
                <a:solidFill>
                  <a:srgbClr val="FFC000"/>
                </a:solidFill>
              </a:rPr>
              <a:t>development plan</a:t>
            </a:r>
            <a:endParaRPr lang="en-US" sz="1600" dirty="0" smtClean="0">
              <a:solidFill>
                <a:srgbClr val="FFC000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 competence in GANIL on Siemens PX PLC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PX PLC are sensitive to network issues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case of problem, reliance on external resources -&gt; low reactivity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 very sensitive utility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Upgrade to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availability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PLCs: 80 k€ budget, 8 months program, including 5 month unavailability of refrigeration station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Upgrade of programs to last standards (Siemens) </a:t>
            </a:r>
            <a:r>
              <a:rPr lang="en-US" sz="1400" dirty="0">
                <a:solidFill>
                  <a:srgbClr val="00B050"/>
                </a:solidFill>
              </a:rPr>
              <a:t>ongoing</a:t>
            </a: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Replacement of unsupported UI by Siemens standards </a:t>
            </a:r>
            <a:r>
              <a:rPr lang="en-US" sz="1400" dirty="0" smtClean="0">
                <a:solidFill>
                  <a:srgbClr val="00B050"/>
                </a:solidFill>
              </a:rPr>
              <a:t>ongoing</a:t>
            </a:r>
            <a:endParaRPr lang="en-US" sz="1600" dirty="0" smtClean="0">
              <a:solidFill>
                <a:srgbClr val="00B05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38100" y="6251519"/>
            <a:ext cx="1945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</a:t>
            </a:r>
            <a:r>
              <a:rPr lang="en-US" sz="1200" i="1" dirty="0" smtClean="0"/>
              <a:t>ourt. N. Simon-Bauduin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13175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6480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And more…</a:t>
            </a:r>
            <a:endParaRPr lang="en-US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19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5844" y="1052736"/>
            <a:ext cx="861497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Other teams are also working in order to upgrade and optimize their systems to improve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their reliability</a:t>
            </a:r>
            <a:r>
              <a:rPr lang="en-US" sz="2000" dirty="0" smtClean="0"/>
              <a:t>:</a:t>
            </a:r>
          </a:p>
          <a:p>
            <a:endParaRPr lang="en-US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Vacuum</a:t>
            </a:r>
            <a:endParaRPr lang="en-US" sz="1600" dirty="0" smtClean="0">
              <a:solidFill>
                <a:srgbClr val="FFC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Cryogenics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Bunch selectors</a:t>
            </a:r>
            <a:endParaRPr lang="en-US" sz="1800" dirty="0" smtClean="0">
              <a:solidFill>
                <a:srgbClr val="00B05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B05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Machine protection system</a:t>
            </a:r>
            <a:endParaRPr lang="en-US" sz="1800" dirty="0" smtClean="0">
              <a:solidFill>
                <a:srgbClr val="00B05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B05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Safety actuators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3424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5761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fr-FR" dirty="0" smtClean="0">
                <a:solidFill>
                  <a:srgbClr val="502185"/>
                </a:solidFill>
              </a:rPr>
              <a:t>Foreword</a:t>
            </a:r>
            <a:endParaRPr lang="en-GB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fr-FR" sz="1000" dirty="0" smtClean="0">
                <a:solidFill>
                  <a:srgbClr val="626262"/>
                </a:solidFill>
              </a:rPr>
              <a:t>GANIL Community Meeting 2022</a:t>
            </a:r>
            <a:r>
              <a:rPr lang="en-GB" altLang="fr-FR" sz="1000" dirty="0">
                <a:solidFill>
                  <a:srgbClr val="626262"/>
                </a:solidFill>
              </a:rPr>
              <a:t> – </a:t>
            </a:r>
            <a:r>
              <a:rPr lang="en-GB" altLang="fr-FR" sz="1000" dirty="0" smtClean="0">
                <a:solidFill>
                  <a:srgbClr val="626262"/>
                </a:solidFill>
              </a:rPr>
              <a:t>Caen – P.-E. Bernaudin</a:t>
            </a:r>
            <a:endParaRPr lang="en-GB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GB" altLang="fr-FR" sz="1000" smtClean="0">
                <a:solidFill>
                  <a:srgbClr val="626262"/>
                </a:solidFill>
              </a:rPr>
              <a:t>2</a:t>
            </a:fld>
            <a:endParaRPr lang="en-GB" altLang="fr-FR" sz="1000" dirty="0">
              <a:solidFill>
                <a:srgbClr val="62626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5288" y="1412776"/>
            <a:ext cx="86149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presentation is an accelerator perspective, based on the developments and evolutions already planned (or at least analyzed).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New ideas and prospects, in particular those proposed and discussed in this GCM, are obviously not shown here!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Also, beam dynamics, sources and </a:t>
            </a:r>
            <a:r>
              <a:rPr lang="en-US" sz="2000" dirty="0" err="1" smtClean="0"/>
              <a:t>NewGain</a:t>
            </a:r>
            <a:r>
              <a:rPr lang="en-US" sz="2000" dirty="0" smtClean="0"/>
              <a:t> topics will not be covered here (see relevant presentations).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5949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20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3608" y="278092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502185"/>
                </a:solidFill>
              </a:rPr>
              <a:t>Conclusion</a:t>
            </a:r>
            <a:endParaRPr lang="en-US" i="1" dirty="0">
              <a:solidFill>
                <a:srgbClr val="5021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6480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Conclusion</a:t>
            </a:r>
            <a:endParaRPr lang="en-US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21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0090" y="1124744"/>
            <a:ext cx="8870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All GANIL technical teams are working on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the reliability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maintainability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their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Optimizing operation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 beam tuning (through optimized GUIs and controls) is an ongoing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Minimizing beam downtime on SPIRAL2 is a major priority for GANIL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parallel, the diagnostic team is focused on the </a:t>
            </a:r>
            <a:r>
              <a:rPr lang="en-US" sz="2000" dirty="0" smtClean="0">
                <a:solidFill>
                  <a:srgbClr val="5021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intensity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5021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021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Limited resources: priorities to be set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4129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22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3608" y="278092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502185"/>
                </a:solidFill>
              </a:rPr>
              <a:t>Thank you for your attention.</a:t>
            </a:r>
            <a:endParaRPr lang="en-US" i="1" dirty="0">
              <a:solidFill>
                <a:srgbClr val="5021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5761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Introduction</a:t>
            </a:r>
            <a:endParaRPr lang="en-US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3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77495" y="1023372"/>
            <a:ext cx="861497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SPIRAL2</a:t>
            </a:r>
            <a:r>
              <a:rPr lang="en-US" sz="2000" dirty="0" smtClean="0"/>
              <a:t> is: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a new machine (in operation since Summer 2019) – but designed 15-20 years ago; some systems are already obsolescent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a machine designed for </a:t>
            </a:r>
            <a:r>
              <a:rPr lang="en-US" sz="2000" dirty="0"/>
              <a:t>high intensity </a:t>
            </a:r>
            <a:r>
              <a:rPr lang="en-US" sz="2000" dirty="0" smtClean="0"/>
              <a:t>but used for </a:t>
            </a:r>
            <a:r>
              <a:rPr lang="en-US" sz="2000" dirty="0" smtClean="0">
                <a:solidFill>
                  <a:srgbClr val="7C4EC4"/>
                </a:solidFill>
              </a:rPr>
              <a:t>low intensity beams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/>
              <a:t>Availability:</a:t>
            </a:r>
            <a:r>
              <a:rPr lang="en-US" sz="2000" dirty="0" smtClean="0"/>
              <a:t> a lot of improvement since 2019, but still work to do to minimize beam downtime: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Improving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reliability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technical systems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Making repairs simpler and faster (systems optimization, spares procurements)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Optimizing</a:t>
            </a:r>
            <a:r>
              <a:rPr lang="en-US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 tuning, beam switch, alarms management, GUI optimization for operators, procedures, training of on-call people and operation engineers</a:t>
            </a: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/>
          </a:p>
          <a:p>
            <a:r>
              <a:rPr lang="en-US" sz="2000" i="1" dirty="0" smtClean="0"/>
              <a:t>A lot of ideas.</a:t>
            </a:r>
          </a:p>
          <a:p>
            <a:r>
              <a:rPr lang="en-US" sz="2000" i="1" dirty="0" smtClean="0"/>
              <a:t>A lot of work to be done.</a:t>
            </a:r>
          </a:p>
          <a:p>
            <a:r>
              <a:rPr lang="en-US" sz="2000" i="1" dirty="0" smtClean="0"/>
              <a:t>Unfortunately, limited resources to deal with </a:t>
            </a:r>
            <a:r>
              <a:rPr lang="en-US" sz="1600" i="1" dirty="0" smtClean="0"/>
              <a:t>(budget and manpower)</a:t>
            </a:r>
            <a:r>
              <a:rPr lang="en-US" sz="2000" i="1" dirty="0" smtClean="0"/>
              <a:t>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73599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5761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fr-FR" dirty="0">
                <a:solidFill>
                  <a:srgbClr val="502185"/>
                </a:solidFill>
              </a:rPr>
              <a:t>O</a:t>
            </a:r>
            <a:r>
              <a:rPr lang="en-GB" altLang="fr-FR" dirty="0" smtClean="0">
                <a:solidFill>
                  <a:srgbClr val="502185"/>
                </a:solidFill>
              </a:rPr>
              <a:t>utlook</a:t>
            </a:r>
            <a:endParaRPr lang="en-GB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fr-FR" sz="1000" dirty="0" smtClean="0">
                <a:solidFill>
                  <a:srgbClr val="626262"/>
                </a:solidFill>
              </a:rPr>
              <a:t>GANIL Community Meeting 2022</a:t>
            </a:r>
            <a:r>
              <a:rPr lang="en-GB" altLang="fr-FR" sz="1000" dirty="0">
                <a:solidFill>
                  <a:srgbClr val="626262"/>
                </a:solidFill>
              </a:rPr>
              <a:t> – </a:t>
            </a:r>
            <a:r>
              <a:rPr lang="en-GB" altLang="fr-FR" sz="1000" dirty="0" smtClean="0">
                <a:solidFill>
                  <a:srgbClr val="626262"/>
                </a:solidFill>
              </a:rPr>
              <a:t>Caen – P.-E. Bernaudin</a:t>
            </a:r>
            <a:endParaRPr lang="en-GB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GB" altLang="fr-FR" sz="1000" smtClean="0">
                <a:solidFill>
                  <a:srgbClr val="626262"/>
                </a:solidFill>
              </a:rPr>
              <a:t>4</a:t>
            </a:fld>
            <a:endParaRPr lang="en-GB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5288" y="1412776"/>
            <a:ext cx="86149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Beam diagnostic developments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RF system developments</a:t>
            </a:r>
          </a:p>
          <a:p>
            <a:pPr lvl="1"/>
            <a:r>
              <a:rPr lang="en-US" sz="1800" i="1" dirty="0" smtClean="0"/>
              <a:t>Focus on the superconducting cryomodules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Conclusion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5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43608" y="278092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502185"/>
                </a:solidFill>
              </a:rPr>
              <a:t>Beam diagnostic developments</a:t>
            </a:r>
            <a:endParaRPr lang="en-US" i="1" dirty="0">
              <a:solidFill>
                <a:srgbClr val="5021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7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3394" r="2517"/>
          <a:stretch/>
        </p:blipFill>
        <p:spPr>
          <a:xfrm>
            <a:off x="6732240" y="692697"/>
            <a:ext cx="2281897" cy="3168351"/>
          </a:xfrm>
          <a:prstGeom prst="rect">
            <a:avLst/>
          </a:prstGeom>
        </p:spPr>
      </p:pic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6480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Beam diagnostics – intensity measurements</a:t>
            </a:r>
            <a:endParaRPr lang="en-US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6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672366"/>
            <a:ext cx="66247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7C4EC4"/>
                </a:solidFill>
              </a:rPr>
              <a:t>Low intensity measurement </a:t>
            </a:r>
            <a:r>
              <a:rPr lang="en-US" sz="1800" dirty="0" smtClean="0"/>
              <a:t>(ACCT)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 smtClean="0"/>
              <a:t>for HEBT-NFS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 smtClean="0"/>
              <a:t>for HEBT-S3 (second step)</a:t>
            </a:r>
          </a:p>
          <a:p>
            <a:endParaRPr lang="en-US" sz="1800" i="1" dirty="0" smtClean="0"/>
          </a:p>
          <a:p>
            <a:r>
              <a:rPr lang="en-US" sz="1600" i="1" dirty="0" smtClean="0"/>
              <a:t>Performances :</a:t>
            </a:r>
            <a:br>
              <a:rPr lang="en-US" sz="1600" i="1" dirty="0" smtClean="0"/>
            </a:br>
            <a:r>
              <a:rPr lang="en-US" sz="1600" i="1" dirty="0" smtClean="0"/>
              <a:t>(for 1s integration and 100 Hz beam chopping frequency)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Today: 1 µA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Target: &lt;100 </a:t>
            </a:r>
            <a:r>
              <a:rPr lang="en-US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endParaRPr lang="en-US" sz="18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i="1" dirty="0" smtClean="0"/>
          </a:p>
          <a:p>
            <a:endParaRPr lang="en-US" sz="1200" i="1" dirty="0" smtClean="0"/>
          </a:p>
          <a:p>
            <a:r>
              <a:rPr lang="en-US" sz="1800" dirty="0" smtClean="0"/>
              <a:t>Status: </a:t>
            </a:r>
            <a:r>
              <a:rPr lang="en-US" sz="1800" dirty="0" smtClean="0">
                <a:solidFill>
                  <a:srgbClr val="00B050"/>
                </a:solidFill>
              </a:rPr>
              <a:t>ongoing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characterization of a new in-flange ACCT prototype in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i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measurement on the </a:t>
            </a:r>
            <a:b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prototype =&gt; definition </a:t>
            </a:r>
            <a:b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of the electronics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4921" y="4250322"/>
            <a:ext cx="2304046" cy="24541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66" y="3861049"/>
            <a:ext cx="3166642" cy="276453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084168" y="65581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In flange design</a:t>
            </a:r>
            <a:endParaRPr lang="en-US" sz="1800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6876256" y="4017578"/>
            <a:ext cx="2267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In flange ACCT prototype</a:t>
            </a:r>
            <a:endParaRPr lang="en-US" sz="1800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1433179" y="5805264"/>
            <a:ext cx="2202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New current transformer</a:t>
            </a:r>
            <a:endParaRPr lang="en-US" sz="1800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-43653" y="6237312"/>
            <a:ext cx="2167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Court. S. Leloir &amp; Ch. Jamet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9989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6480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Beam diagnostics – BPM</a:t>
            </a:r>
            <a:endParaRPr lang="en-US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7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0272" y="810161"/>
            <a:ext cx="875239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BPM are the workhorse of the beam diagnostics in the</a:t>
            </a:r>
          </a:p>
          <a:p>
            <a:r>
              <a:rPr lang="en-US" sz="2000" dirty="0" smtClean="0"/>
              <a:t>LINAC. Work is </a:t>
            </a:r>
            <a:r>
              <a:rPr lang="en-US" sz="2000" dirty="0" smtClean="0">
                <a:solidFill>
                  <a:srgbClr val="00B050"/>
                </a:solidFill>
              </a:rPr>
              <a:t>going on </a:t>
            </a:r>
            <a:r>
              <a:rPr lang="en-US" sz="2000" dirty="0" smtClean="0"/>
              <a:t>to improve performances:</a:t>
            </a:r>
          </a:p>
          <a:p>
            <a:endParaRPr lang="en-US" sz="2000" dirty="0" smtClean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Precision enhancement for position,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ellipticity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b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phase measurements (intended for </a:t>
            </a:r>
            <a:r>
              <a:rPr lang="en-US" sz="1600" dirty="0" smtClean="0">
                <a:solidFill>
                  <a:srgbClr val="820D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beam currents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FPGA software optimization to </a:t>
            </a:r>
            <a:r>
              <a:rPr lang="en-US" sz="1600" dirty="0">
                <a:solidFill>
                  <a:srgbClr val="820D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resolution at low </a:t>
            </a:r>
            <a:r>
              <a:rPr lang="en-US" sz="1600" dirty="0" smtClean="0">
                <a:solidFill>
                  <a:srgbClr val="820D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 smtClean="0">
                <a:solidFill>
                  <a:srgbClr val="820DF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 smtClean="0">
                <a:solidFill>
                  <a:srgbClr val="820D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currents</a:t>
            </a:r>
            <a:endParaRPr lang="en-US" sz="1600" dirty="0">
              <a:solidFill>
                <a:srgbClr val="820DF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i="1" dirty="0" smtClean="0"/>
          </a:p>
          <a:p>
            <a:r>
              <a:rPr lang="en-US" sz="1800" i="1" dirty="0" smtClean="0"/>
              <a:t>With the Controls group: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Development of a BPM GUI </a:t>
            </a:r>
            <a:r>
              <a:rPr lang="en-US" sz="1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dedicated </a:t>
            </a:r>
            <a:r>
              <a:rPr lang="en-US" sz="16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operation </a:t>
            </a:r>
            <a:r>
              <a:rPr lang="en-US" sz="14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Program optimization and modifications to subtract RF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disturbances </a:t>
            </a:r>
            <a:r>
              <a:rPr lang="en-US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planned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i="1" dirty="0" smtClean="0"/>
          </a:p>
          <a:p>
            <a:r>
              <a:rPr lang="en-US" sz="1800" i="1" dirty="0"/>
              <a:t>With the RF team: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RF disturbances investigation 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  <a:endParaRPr lang="en-US" sz="16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Reliability enhancement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the phase reference system (BPM and RF cavities) </a:t>
            </a:r>
            <a:r>
              <a:rPr lang="en-US" sz="1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i="1" dirty="0" smtClean="0"/>
          </a:p>
          <a:p>
            <a:r>
              <a:rPr lang="en-US" sz="1800" i="1" dirty="0" smtClean="0"/>
              <a:t>With </a:t>
            </a:r>
            <a:r>
              <a:rPr lang="en-US" sz="1800" i="1" dirty="0"/>
              <a:t>the RF &amp; Beam Dynamics teams: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 accelerator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for any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beam,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predicts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cavities phases to be applied &amp; BPM phases that should be measured </a:t>
            </a:r>
            <a:r>
              <a:rPr lang="en-US" sz="140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</a:t>
            </a:r>
            <a:endParaRPr lang="en-US" sz="1600" strike="sngStrike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323" y="1052736"/>
            <a:ext cx="2679194" cy="18722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740352" y="6347901"/>
            <a:ext cx="137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C</a:t>
            </a:r>
            <a:r>
              <a:rPr lang="en-US" sz="1200" i="1" dirty="0" smtClean="0"/>
              <a:t>ourt. Ch. Jamet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3497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40091" y="764704"/>
            <a:ext cx="885335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In-beam lifetime of standard wire profilers in deuterons low energy beam line : </a:t>
            </a:r>
            <a:r>
              <a:rPr lang="en-US" sz="1800" dirty="0" smtClean="0">
                <a:solidFill>
                  <a:srgbClr val="FF0000"/>
                </a:solidFill>
              </a:rPr>
              <a:t>10 s at 5 mA!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1800" dirty="0" smtClean="0"/>
              <a:t>Proposed solution: non interceptive profilers: </a:t>
            </a:r>
            <a:r>
              <a:rPr lang="en-US" sz="2000" i="1" dirty="0" smtClean="0"/>
              <a:t>Fluorescence Profile Monitors</a:t>
            </a:r>
            <a:endParaRPr lang="en-US" sz="1800" i="1" dirty="0" smtClean="0"/>
          </a:p>
          <a:p>
            <a:endParaRPr lang="en-US" sz="1400" dirty="0" smtClean="0"/>
          </a:p>
          <a:p>
            <a:r>
              <a:rPr lang="en-US" sz="1800" dirty="0" smtClean="0"/>
              <a:t>Pressure of 10</a:t>
            </a:r>
            <a:r>
              <a:rPr lang="en-US" sz="1800" baseline="30000" dirty="0" smtClean="0"/>
              <a:t>-5</a:t>
            </a:r>
            <a:r>
              <a:rPr lang="en-US" sz="1800" dirty="0" smtClean="0"/>
              <a:t> to 10</a:t>
            </a:r>
            <a:r>
              <a:rPr lang="en-US" sz="1800" baseline="30000" dirty="0" smtClean="0"/>
              <a:t>-6</a:t>
            </a:r>
            <a:r>
              <a:rPr lang="en-US" sz="1800" dirty="0" smtClean="0"/>
              <a:t> mbar -&gt; interaction of beam with residual gas produces fluorescence -&gt; visualization and treatment using a camera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i="1" dirty="0" smtClean="0"/>
              <a:t>Status: </a:t>
            </a:r>
            <a:r>
              <a:rPr lang="en-US" sz="1800" i="1" dirty="0" smtClean="0">
                <a:solidFill>
                  <a:srgbClr val="00B050"/>
                </a:solidFill>
              </a:rPr>
              <a:t>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2021: Tested, proof of principle validated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2022: Operational tests on one horizontal profiler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2023: Installation of vertical profiler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2024: Installation of last two profilers</a:t>
            </a:r>
          </a:p>
        </p:txBody>
      </p:sp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23528" y="96672"/>
            <a:ext cx="70657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2200" dirty="0" smtClean="0">
                <a:solidFill>
                  <a:srgbClr val="502185"/>
                </a:solidFill>
              </a:rPr>
              <a:t>Beam diagnostics – LBE2 non interceptive profilers</a:t>
            </a:r>
            <a:endParaRPr lang="en-US" altLang="fr-FR" sz="2200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8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739" y="2922370"/>
            <a:ext cx="3836872" cy="228070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231290" y="2609482"/>
            <a:ext cx="34149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Camera real-time picture</a:t>
            </a:r>
          </a:p>
          <a:p>
            <a:endParaRPr lang="en-US" sz="1400" i="1" dirty="0" smtClean="0"/>
          </a:p>
          <a:p>
            <a:pPr algn="r"/>
            <a:r>
              <a:rPr lang="en-US" sz="1400" i="1" dirty="0" smtClean="0"/>
              <a:t>Profile reconstruction</a:t>
            </a:r>
          </a:p>
          <a:p>
            <a:pPr algn="r"/>
            <a:r>
              <a:rPr lang="en-US" sz="1400" i="1" dirty="0" smtClean="0"/>
              <a:t>(6 s acquisition time)</a:t>
            </a:r>
          </a:p>
          <a:p>
            <a:endParaRPr lang="en-US" sz="1800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7884368" y="6347901"/>
            <a:ext cx="1229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C</a:t>
            </a:r>
            <a:r>
              <a:rPr lang="en-US" sz="1200" i="1" dirty="0" smtClean="0"/>
              <a:t>ourt. S. Leloir</a:t>
            </a:r>
            <a:endParaRPr lang="en-US" sz="12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3" y="2542376"/>
            <a:ext cx="3047204" cy="254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64809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dirty="0" smtClean="0">
                <a:solidFill>
                  <a:srgbClr val="502185"/>
                </a:solidFill>
              </a:rPr>
              <a:t>Beam diagnostics – Other activities</a:t>
            </a:r>
            <a:endParaRPr lang="en-US" altLang="fr-FR" dirty="0">
              <a:solidFill>
                <a:srgbClr val="502185"/>
              </a:solidFill>
            </a:endParaRPr>
          </a:p>
        </p:txBody>
      </p: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-38100" y="6613525"/>
            <a:ext cx="351570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fr-FR" sz="1000" dirty="0" smtClean="0">
                <a:solidFill>
                  <a:srgbClr val="626262"/>
                </a:solidFill>
              </a:rPr>
              <a:t>GANIL Community Meeting 2022 – Caen – P.-E. Bernaudin</a:t>
            </a:r>
            <a:endParaRPr lang="en-US" altLang="fr-FR" dirty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755063" y="6629400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6796969-7456-45F1-A2AA-9EC900E03054}" type="slidenum">
              <a:rPr lang="en-US" altLang="fr-FR" sz="1000" smtClean="0">
                <a:solidFill>
                  <a:srgbClr val="626262"/>
                </a:solidFill>
              </a:rPr>
              <a:t>9</a:t>
            </a:fld>
            <a:endParaRPr lang="en-US" altLang="fr-FR" sz="1000" dirty="0">
              <a:solidFill>
                <a:srgbClr val="62626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4339" y="764704"/>
            <a:ext cx="67219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accent6"/>
                </a:solidFill>
              </a:rPr>
              <a:t>Emittancemeters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  <a:r>
              <a:rPr lang="en-US" sz="1400" dirty="0">
                <a:solidFill>
                  <a:srgbClr val="FFC000"/>
                </a:solidFill>
              </a:rPr>
              <a:t>planned</a:t>
            </a:r>
            <a:endParaRPr lang="en-US" sz="2000" dirty="0" smtClean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 measurement and data acquisition for </a:t>
            </a:r>
            <a:r>
              <a:rPr lang="en-US" sz="1800" dirty="0">
                <a:solidFill>
                  <a:srgbClr val="820D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beam intensities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(S3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NewGain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Development of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emittancemeter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GUI </a:t>
            </a: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dedicated for </a:t>
            </a:r>
            <a:r>
              <a:rPr lang="en-US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lvl="0"/>
            <a:r>
              <a:rPr lang="en-US" sz="2000" dirty="0">
                <a:solidFill>
                  <a:schemeClr val="accent6"/>
                </a:solidFill>
              </a:rPr>
              <a:t>Beam</a:t>
            </a:r>
            <a:r>
              <a:rPr lang="en-US" sz="2000" dirty="0" smtClean="0">
                <a:solidFill>
                  <a:schemeClr val="accent6"/>
                </a:solidFill>
              </a:rPr>
              <a:t> Extension Monitors </a:t>
            </a:r>
            <a:r>
              <a:rPr lang="en-US" sz="1400" dirty="0">
                <a:solidFill>
                  <a:srgbClr val="FFC000"/>
                </a:solidFill>
              </a:rPr>
              <a:t>planned</a:t>
            </a:r>
            <a:endParaRPr lang="en-US" sz="2000" dirty="0" smtClean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Controls and GUI optimization</a:t>
            </a:r>
          </a:p>
          <a:p>
            <a:pPr lvl="0"/>
            <a:endParaRPr lang="en-US" sz="2000" dirty="0" smtClean="0"/>
          </a:p>
          <a:p>
            <a:pPr lvl="0"/>
            <a:r>
              <a:rPr lang="en-US" sz="2000" dirty="0" smtClean="0">
                <a:solidFill>
                  <a:schemeClr val="accent6"/>
                </a:solidFill>
              </a:rPr>
              <a:t>Beam Loss Monitors </a:t>
            </a:r>
            <a:r>
              <a:rPr lang="en-US" sz="1400" dirty="0" smtClean="0">
                <a:solidFill>
                  <a:srgbClr val="00B050"/>
                </a:solidFill>
              </a:rPr>
              <a:t>ongoing</a:t>
            </a:r>
            <a:endParaRPr lang="en-US" sz="2000" dirty="0" smtClean="0">
              <a:solidFill>
                <a:srgbClr val="00B05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Upgrading of FPGA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sotware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enable several functions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800" dirty="0"/>
          </a:p>
          <a:p>
            <a:pPr lvl="0"/>
            <a:r>
              <a:rPr lang="en-US" sz="2000" dirty="0" smtClean="0">
                <a:solidFill>
                  <a:schemeClr val="accent6"/>
                </a:solidFill>
              </a:rPr>
              <a:t>Fast acquisition system </a:t>
            </a:r>
            <a:r>
              <a:rPr lang="en-US" sz="1600" i="1" dirty="0" smtClean="0">
                <a:solidFill>
                  <a:schemeClr val="accent6"/>
                </a:solidFill>
              </a:rPr>
              <a:t>(with controls team) </a:t>
            </a:r>
            <a:r>
              <a:rPr lang="en-US" sz="1200" dirty="0" smtClean="0">
                <a:solidFill>
                  <a:srgbClr val="FFC000"/>
                </a:solidFill>
              </a:rPr>
              <a:t>planned</a:t>
            </a:r>
            <a:endParaRPr lang="en-US" sz="2000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Simultaneous digitalization of all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30 current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signals (today: only 2)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Automation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of peak and mean intensities computation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Connection to Interlock system for machine protection (by example: interceptive profiler protection)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NewGain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project diagnostic integration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72551" y="1492047"/>
            <a:ext cx="3465052" cy="201036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308304" y="4229757"/>
            <a:ext cx="1692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/>
              <a:t>Emittancemeter</a:t>
            </a:r>
            <a:endParaRPr lang="en-US" sz="1400" i="1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19125" y="6173270"/>
            <a:ext cx="1373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C</a:t>
            </a:r>
            <a:r>
              <a:rPr lang="en-US" sz="1200" i="1" dirty="0" smtClean="0"/>
              <a:t>ourt. Ch. Jamet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47427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1623</Words>
  <Application>Microsoft Office PowerPoint</Application>
  <PresentationFormat>Affichage à l'écran (4:3)</PresentationFormat>
  <Paragraphs>297</Paragraphs>
  <Slides>22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MS PGothic</vt:lpstr>
      <vt:lpstr>MS PGothic</vt:lpstr>
      <vt:lpstr>Arial</vt:lpstr>
      <vt:lpstr>Calibri</vt:lpstr>
      <vt:lpstr>Courier New</vt:lpstr>
      <vt:lpstr>Symbol</vt:lpstr>
      <vt:lpstr>Wingdings</vt:lpstr>
      <vt:lpstr>Nouvelle présentation</vt:lpstr>
      <vt:lpstr>Development prospects for the SPIRAL2 accelerator  an overview of technical optimization activities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syremi GANIL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syremi GANIL</dc:creator>
  <cp:lastModifiedBy>Abavent Marie Laure</cp:lastModifiedBy>
  <cp:revision>164</cp:revision>
  <dcterms:created xsi:type="dcterms:W3CDTF">2012-02-17T09:33:24Z</dcterms:created>
  <dcterms:modified xsi:type="dcterms:W3CDTF">2022-10-20T08:21:00Z</dcterms:modified>
</cp:coreProperties>
</file>