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24"/>
  </p:notesMasterIdLst>
  <p:handoutMasterIdLst>
    <p:handoutMasterId r:id="rId25"/>
  </p:handoutMasterIdLst>
  <p:sldIdLst>
    <p:sldId id="273" r:id="rId7"/>
    <p:sldId id="291" r:id="rId8"/>
    <p:sldId id="308" r:id="rId9"/>
    <p:sldId id="309" r:id="rId10"/>
    <p:sldId id="312" r:id="rId11"/>
    <p:sldId id="311" r:id="rId12"/>
    <p:sldId id="313" r:id="rId13"/>
    <p:sldId id="314" r:id="rId14"/>
    <p:sldId id="315" r:id="rId15"/>
    <p:sldId id="320" r:id="rId16"/>
    <p:sldId id="321" r:id="rId17"/>
    <p:sldId id="319" r:id="rId18"/>
    <p:sldId id="323" r:id="rId19"/>
    <p:sldId id="318" r:id="rId20"/>
    <p:sldId id="322" r:id="rId21"/>
    <p:sldId id="317" r:id="rId22"/>
    <p:sldId id="263" r:id="rId23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F44"/>
    <a:srgbClr val="BC141C"/>
    <a:srgbClr val="B5131B"/>
    <a:srgbClr val="C2141C"/>
    <a:srgbClr val="A3091B"/>
    <a:srgbClr val="D8161F"/>
    <a:srgbClr val="DF1721"/>
    <a:srgbClr val="C9151E"/>
    <a:srgbClr val="DB1720"/>
    <a:srgbClr val="BB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1264" autoAdjust="0"/>
  </p:normalViewPr>
  <p:slideViewPr>
    <p:cSldViewPr snapToGrid="0" showGuides="1">
      <p:cViewPr>
        <p:scale>
          <a:sx n="100" d="100"/>
          <a:sy n="100" d="100"/>
        </p:scale>
        <p:origin x="270" y="-90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62"/>
    </p:cViewPr>
  </p:sorterViewPr>
  <p:notesViewPr>
    <p:cSldViewPr snapToGrid="0" showGuides="1">
      <p:cViewPr>
        <p:scale>
          <a:sx n="100" d="100"/>
          <a:sy n="100" d="100"/>
        </p:scale>
        <p:origin x="2622" y="-59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very speculative to talk about </a:t>
            </a:r>
            <a:r>
              <a:rPr lang="en-GB" dirty="0" err="1" smtClean="0"/>
              <a:t>vamos</a:t>
            </a:r>
            <a:r>
              <a:rPr lang="en-GB" dirty="0" smtClean="0"/>
              <a:t>-gfs, but it could be an option, We made </a:t>
            </a:r>
            <a:r>
              <a:rPr lang="en-GB" dirty="0" err="1" smtClean="0"/>
              <a:t>Brho</a:t>
            </a:r>
            <a:r>
              <a:rPr lang="en-GB" baseline="0" dirty="0" smtClean="0"/>
              <a:t> calculation for </a:t>
            </a:r>
            <a:r>
              <a:rPr lang="en-GB" baseline="0" dirty="0" err="1" smtClean="0"/>
              <a:t>vamos</a:t>
            </a:r>
            <a:r>
              <a:rPr lang="en-GB" baseline="0" dirty="0" smtClean="0"/>
              <a:t>-gfs and also </a:t>
            </a:r>
            <a:r>
              <a:rPr lang="en-GB" baseline="0" dirty="0" err="1" smtClean="0"/>
              <a:t>agfa</a:t>
            </a:r>
            <a:r>
              <a:rPr lang="en-GB" baseline="0" dirty="0" smtClean="0"/>
              <a:t>. Simulations show that it should work How is another question. In any case, </a:t>
            </a:r>
            <a:r>
              <a:rPr lang="en-GB" baseline="0" dirty="0" err="1" smtClean="0"/>
              <a:t>vamos</a:t>
            </a:r>
            <a:r>
              <a:rPr lang="en-GB" baseline="0" dirty="0" smtClean="0"/>
              <a:t>-gfs, if it ever exists, will probably be the only gas separator in the world capable of operating at angles other than zero degrees.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72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newgain</a:t>
            </a:r>
            <a:r>
              <a:rPr lang="en-GB" dirty="0" smtClean="0"/>
              <a:t> did not exist when we wrote our contribution. Now it is a reality that should start in a few years.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81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made </a:t>
            </a:r>
            <a:r>
              <a:rPr lang="fr-FR" dirty="0" err="1" smtClean="0"/>
              <a:t>within</a:t>
            </a:r>
            <a:r>
              <a:rPr lang="fr-FR" baseline="0" dirty="0" smtClean="0"/>
              <a:t> WG 3 and the </a:t>
            </a:r>
            <a:r>
              <a:rPr lang="fr-FR" baseline="0" dirty="0" err="1" smtClean="0"/>
              <a:t>newgain</a:t>
            </a:r>
            <a:r>
              <a:rPr lang="fr-FR" baseline="0" dirty="0" smtClean="0"/>
              <a:t> white book.</a:t>
            </a:r>
          </a:p>
          <a:p>
            <a:r>
              <a:rPr lang="en-GB" baseline="0" dirty="0" smtClean="0"/>
              <a:t>This is just an example of what could be done with </a:t>
            </a:r>
            <a:r>
              <a:rPr lang="en-GB" baseline="0" dirty="0" err="1" smtClean="0"/>
              <a:t>newgain</a:t>
            </a:r>
            <a:r>
              <a:rPr lang="en-GB" baseline="0" dirty="0" smtClean="0"/>
              <a:t> and a target-ions source.</a:t>
            </a:r>
          </a:p>
          <a:p>
            <a:r>
              <a:rPr lang="fr-FR" baseline="0" dirty="0" smtClean="0"/>
              <a:t>!!! Production in the </a:t>
            </a:r>
            <a:r>
              <a:rPr lang="fr-FR" baseline="0" dirty="0" err="1" smtClean="0"/>
              <a:t>target</a:t>
            </a:r>
            <a:r>
              <a:rPr lang="fr-FR" baseline="0" dirty="0" smtClean="0"/>
              <a:t> !!! </a:t>
            </a:r>
            <a:r>
              <a:rPr lang="fr-FR" baseline="0" dirty="0" err="1" smtClean="0"/>
              <a:t>Efficiency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extract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re-accelerate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included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However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 unique </a:t>
            </a:r>
            <a:r>
              <a:rPr lang="fr-FR" baseline="0" dirty="0" err="1" smtClean="0"/>
              <a:t>facility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wrolwide</a:t>
            </a:r>
            <a:r>
              <a:rPr lang="fr-FR" baseline="0" dirty="0" smtClean="0"/>
              <a:t>; </a:t>
            </a:r>
            <a:r>
              <a:rPr lang="fr-FR" baseline="0" dirty="0" err="1" smtClean="0"/>
              <a:t>Remember</a:t>
            </a:r>
            <a:r>
              <a:rPr lang="fr-FR" baseline="0" dirty="0" smtClean="0"/>
              <a:t> Isolde stops at Ra.</a:t>
            </a:r>
          </a:p>
          <a:p>
            <a:endParaRPr lang="fr-FR" baseline="0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31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Inverse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kinematics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works</a:t>
            </a:r>
            <a:r>
              <a:rPr lang="fr-FR" baseline="0" dirty="0" smtClean="0"/>
              <a:t> !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61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not going to reinvent what already exists.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29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2022</a:t>
            </a:r>
            <a:r>
              <a:rPr lang="fr-FR" sz="11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10 18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5442688" y="6658214"/>
            <a:ext cx="1530401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Ch. Theisen</a:t>
            </a:r>
            <a:r>
              <a:rPr lang="fr-FR" sz="1100" baseline="0" dirty="0" smtClean="0">
                <a:latin typeface="Calibri" panose="020F0502020204030204" pitchFamily="34" charset="0"/>
              </a:rPr>
              <a:t> / GCM 2022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17 octobre 2022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17 octobre 2022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103/PhysRevC.89.024614" TargetMode="External"/><Relationship Id="rId5" Type="http://schemas.openxmlformats.org/officeDocument/2006/relationships/image" Target="../media/image23.emf"/><Relationship Id="rId4" Type="http://schemas.openxmlformats.org/officeDocument/2006/relationships/hyperlink" Target="https://doi.org/10.1103/PhysRevC.100.01461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hysletb.2016.08.01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Lett.101.122701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1103/PhysRevLett.115.172503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hysletb.2018.02.037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1103/PhysRevLett.48.852" TargetMode="External"/><Relationship Id="rId4" Type="http://schemas.openxmlformats.org/officeDocument/2006/relationships/hyperlink" Target="https://doi.org/10.1103/PhysRevC.31.17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16/j.physletb.2018.07.058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doi.org/10.1016/j.physletb.2015.07.00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ndico.in2p3.fr/event/20534/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ganil-spiral2.eu/wp-content/uploads/2021/06/Whitebook_NEWGAIN-1.pdf" TargetMode="External"/><Relationship Id="rId4" Type="http://schemas.openxmlformats.org/officeDocument/2006/relationships/hyperlink" Target="https://indico.in2p3.fr/event/2053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Lett.51.1522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1103/PhysRevC.12.442" TargetMode="Externa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Gas-cell for MNT </a:t>
            </a:r>
            <a:r>
              <a:rPr lang="en-GB" dirty="0" smtClean="0"/>
              <a:t>demonstrator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October</a:t>
            </a:r>
            <a:r>
              <a:rPr lang="fr-FR" dirty="0" smtClean="0"/>
              <a:t> 18th 2022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Ch. Theisen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</a:t>
            </a:r>
            <a:r>
              <a:rPr lang="fr-FR" dirty="0" smtClean="0"/>
              <a:t>ission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1523" y="908962"/>
            <a:ext cx="270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/>
              <a:t>Fission </a:t>
            </a:r>
            <a:r>
              <a:rPr lang="fr-FR" sz="1800" b="1" dirty="0" err="1" smtClean="0"/>
              <a:t>barrier</a:t>
            </a:r>
            <a:r>
              <a:rPr lang="fr-FR" sz="1800" b="1" dirty="0" smtClean="0"/>
              <a:t> distribution</a:t>
            </a:r>
            <a:endParaRPr lang="en-GB" sz="1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3"/>
          <a:stretch/>
        </p:blipFill>
        <p:spPr bwMode="auto">
          <a:xfrm>
            <a:off x="706190" y="1404762"/>
            <a:ext cx="2708434" cy="4199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82555" y="5732887"/>
            <a:ext cx="3745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hlinkClick r:id="rId4"/>
              </a:rPr>
              <a:t>Kean et al. PR 100 (2019) </a:t>
            </a:r>
            <a:r>
              <a:rPr lang="en-GB" sz="2000" u="sng" dirty="0" smtClean="0">
                <a:hlinkClick r:id="rId4"/>
              </a:rPr>
              <a:t>014611</a:t>
            </a:r>
            <a:r>
              <a:rPr lang="en-GB" sz="2000" u="sng" dirty="0" smtClean="0"/>
              <a:t>, </a:t>
            </a:r>
          </a:p>
          <a:p>
            <a:r>
              <a:rPr lang="fr-FR" sz="2000" u="sng" dirty="0" smtClean="0"/>
              <a:t>JAEA </a:t>
            </a:r>
            <a:r>
              <a:rPr lang="fr-FR" sz="2000" u="sng" baseline="30000" dirty="0" smtClean="0"/>
              <a:t>18</a:t>
            </a:r>
            <a:r>
              <a:rPr lang="fr-FR" sz="2000" u="sng" dirty="0" smtClean="0"/>
              <a:t>O + </a:t>
            </a:r>
            <a:r>
              <a:rPr lang="fr-FR" sz="2000" u="sng" baseline="30000" dirty="0" smtClean="0"/>
              <a:t>237</a:t>
            </a:r>
            <a:r>
              <a:rPr lang="fr-FR" sz="2000" u="sng" dirty="0" smtClean="0"/>
              <a:t>Np @ 162 MeV</a:t>
            </a:r>
            <a:endParaRPr lang="en-GB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291" y="1278294"/>
            <a:ext cx="8036526" cy="445212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52761" y="5657804"/>
            <a:ext cx="5066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hlinkClick r:id="rId6"/>
              </a:rPr>
              <a:t>C. </a:t>
            </a:r>
            <a:r>
              <a:rPr lang="fr-FR" sz="2000" dirty="0" err="1" smtClean="0">
                <a:hlinkClick r:id="rId6"/>
              </a:rPr>
              <a:t>Rodríguez-Tajes</a:t>
            </a:r>
            <a:r>
              <a:rPr lang="fr-FR" sz="2000" dirty="0" smtClean="0">
                <a:hlinkClick r:id="rId6"/>
              </a:rPr>
              <a:t> et al., PRC 89 (2014) 024614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587265" y="6013500"/>
            <a:ext cx="4620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aseline="30000" dirty="0" smtClean="0"/>
              <a:t>238</a:t>
            </a:r>
            <a:r>
              <a:rPr lang="fr-FR" sz="2000" dirty="0" smtClean="0"/>
              <a:t>U @ 6.14 MeV/u + </a:t>
            </a:r>
            <a:r>
              <a:rPr lang="fr-FR" sz="2000" baseline="30000" dirty="0" smtClean="0"/>
              <a:t>12</a:t>
            </a:r>
            <a:r>
              <a:rPr lang="fr-FR" sz="2000" dirty="0" smtClean="0"/>
              <a:t>C </a:t>
            </a:r>
            <a:r>
              <a:rPr lang="fr-FR" sz="2000" dirty="0"/>
              <a:t> </a:t>
            </a:r>
            <a:r>
              <a:rPr lang="fr-FR" sz="2000" dirty="0" smtClean="0"/>
              <a:t>VAMOS + SPIDER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764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Fission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1523" y="908962"/>
            <a:ext cx="307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/>
              <a:t>Fission fragments distribution</a:t>
            </a:r>
            <a:endParaRPr lang="en-GB" sz="1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78" y="2090057"/>
            <a:ext cx="6939829" cy="4325175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766295" y="954809"/>
            <a:ext cx="7924376" cy="811209"/>
          </a:xfrm>
        </p:spPr>
        <p:txBody>
          <a:bodyPr/>
          <a:lstStyle/>
          <a:p>
            <a:r>
              <a:rPr lang="en-GB" sz="2000" b="0" baseline="30000" dirty="0" smtClean="0"/>
              <a:t>18</a:t>
            </a:r>
            <a:r>
              <a:rPr lang="en-GB" sz="2000" b="0" dirty="0" smtClean="0"/>
              <a:t>O+</a:t>
            </a:r>
            <a:r>
              <a:rPr lang="en-GB" sz="2000" b="0" baseline="30000" dirty="0" smtClean="0"/>
              <a:t>232</a:t>
            </a:r>
            <a:r>
              <a:rPr lang="en-GB" sz="2000" b="0" dirty="0" smtClean="0"/>
              <a:t>Th @ 157 MeV, JAEA</a:t>
            </a:r>
          </a:p>
          <a:p>
            <a:r>
              <a:rPr lang="en-GB" sz="2000" b="0" dirty="0" smtClean="0"/>
              <a:t>R. </a:t>
            </a:r>
            <a:r>
              <a:rPr lang="en-GB" sz="2000" b="0" dirty="0" err="1" smtClean="0"/>
              <a:t>Léguillon</a:t>
            </a:r>
            <a:r>
              <a:rPr lang="en-GB" sz="2000" b="0" dirty="0" smtClean="0"/>
              <a:t> et al., </a:t>
            </a:r>
            <a:r>
              <a:rPr lang="en-GB" sz="2000" b="0" dirty="0" smtClean="0">
                <a:hlinkClick r:id="rId3"/>
              </a:rPr>
              <a:t>PLB 761 (2016) 125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6553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</a:t>
            </a:r>
            <a:r>
              <a:rPr lang="fr-FR" dirty="0" err="1" smtClean="0"/>
              <a:t>step</a:t>
            </a:r>
            <a:r>
              <a:rPr lang="fr-FR" dirty="0" smtClean="0"/>
              <a:t> : </a:t>
            </a:r>
            <a:r>
              <a:rPr lang="fr-FR" dirty="0" err="1" smtClean="0"/>
              <a:t>demontrator</a:t>
            </a:r>
            <a:r>
              <a:rPr lang="fr-FR" dirty="0" smtClean="0"/>
              <a:t> in S3 hall ?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42950" y="914069"/>
            <a:ext cx="11062413" cy="755810"/>
          </a:xfrm>
        </p:spPr>
        <p:txBody>
          <a:bodyPr/>
          <a:lstStyle/>
          <a:p>
            <a:r>
              <a:rPr lang="fr-FR" b="0" dirty="0" smtClean="0"/>
              <a:t>« Spiro » report : </a:t>
            </a:r>
            <a:r>
              <a:rPr lang="en-GB" b="0" dirty="0"/>
              <a:t>d</a:t>
            </a:r>
            <a:r>
              <a:rPr lang="en-GB" b="0" dirty="0" smtClean="0"/>
              <a:t>eployment </a:t>
            </a:r>
            <a:r>
              <a:rPr lang="en-GB" b="0" dirty="0"/>
              <a:t>of SPIRAL2-Phase1: (full implementation in 2030</a:t>
            </a:r>
            <a:r>
              <a:rPr lang="en-GB" b="0" dirty="0" smtClean="0"/>
              <a:t>).</a:t>
            </a:r>
          </a:p>
          <a:p>
            <a:r>
              <a:rPr lang="fr-FR" dirty="0" smtClean="0"/>
              <a:t>« </a:t>
            </a:r>
            <a:r>
              <a:rPr lang="en-GB" dirty="0"/>
              <a:t>The committee also recommends a </a:t>
            </a:r>
            <a:r>
              <a:rPr lang="en-GB" dirty="0" smtClean="0"/>
              <a:t>demonstrator gas </a:t>
            </a:r>
            <a:r>
              <a:rPr lang="en-GB" dirty="0"/>
              <a:t>cell for Multi Nucleon transfer reactions in the S3 </a:t>
            </a:r>
            <a:r>
              <a:rPr lang="en-GB" dirty="0" smtClean="0"/>
              <a:t>hall </a:t>
            </a:r>
            <a:r>
              <a:rPr lang="fr-FR" dirty="0" smtClean="0"/>
              <a:t>».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1819" r="14995" b="58827"/>
          <a:stretch/>
        </p:blipFill>
        <p:spPr>
          <a:xfrm>
            <a:off x="1801876" y="2057360"/>
            <a:ext cx="7653528" cy="39971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55800" y="1762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GB" sz="1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devices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5" y="1421072"/>
            <a:ext cx="4041256" cy="16897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578" y="1526648"/>
            <a:ext cx="3217295" cy="36884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78793" y="919863"/>
            <a:ext cx="374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/>
              <a:t>KEK Isotope Separation </a:t>
            </a:r>
            <a:r>
              <a:rPr lang="en-GB" sz="1800" b="1" dirty="0" smtClean="0"/>
              <a:t>System (KISS)</a:t>
            </a:r>
            <a:endParaRPr lang="en-GB" sz="18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10" y="3204508"/>
            <a:ext cx="4159086" cy="243878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68756" y="905889"/>
            <a:ext cx="197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ANL N=126 factory</a:t>
            </a:r>
            <a:endParaRPr lang="en-GB" sz="1800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70822" y="867074"/>
            <a:ext cx="5767754" cy="4869874"/>
          </a:xfrm>
          <a:prstGeom prst="roundRect">
            <a:avLst>
              <a:gd name="adj" fmla="val 608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à coins arrondis 10"/>
          <p:cNvSpPr/>
          <p:nvPr/>
        </p:nvSpPr>
        <p:spPr>
          <a:xfrm>
            <a:off x="6087483" y="867074"/>
            <a:ext cx="5767754" cy="4438456"/>
          </a:xfrm>
          <a:prstGeom prst="roundRect">
            <a:avLst>
              <a:gd name="adj" fmla="val 608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à coins arrondis 13"/>
          <p:cNvSpPr/>
          <p:nvPr/>
        </p:nvSpPr>
        <p:spPr>
          <a:xfrm>
            <a:off x="6087483" y="5411105"/>
            <a:ext cx="5767754" cy="1164369"/>
          </a:xfrm>
          <a:prstGeom prst="roundRect">
            <a:avLst>
              <a:gd name="adj" fmla="val 2075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7804662" y="5736948"/>
            <a:ext cx="2333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err="1" smtClean="0"/>
              <a:t>Jyväskylä</a:t>
            </a:r>
            <a:r>
              <a:rPr lang="en-GB" sz="1800" b="1" dirty="0" smtClean="0"/>
              <a:t> MNT gas cell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0427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regions</a:t>
            </a:r>
            <a:r>
              <a:rPr lang="fr-FR" dirty="0" smtClean="0"/>
              <a:t> of </a:t>
            </a:r>
            <a:r>
              <a:rPr lang="fr-FR" dirty="0" err="1" smtClean="0"/>
              <a:t>interest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19" y="2541631"/>
            <a:ext cx="3760237" cy="28248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89046" y="5470536"/>
            <a:ext cx="453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/>
              <a:t>Zagrebaev</a:t>
            </a:r>
            <a:r>
              <a:rPr lang="fr-FR" sz="1800" dirty="0" smtClean="0"/>
              <a:t> and </a:t>
            </a:r>
            <a:r>
              <a:rPr lang="fr-FR" sz="1800" dirty="0" err="1" smtClean="0"/>
              <a:t>Greiner</a:t>
            </a:r>
            <a:r>
              <a:rPr lang="fr-FR" sz="1800" dirty="0"/>
              <a:t> </a:t>
            </a:r>
            <a:r>
              <a:rPr lang="fr-FR" sz="1800" dirty="0" smtClean="0">
                <a:hlinkClick r:id="rId3"/>
              </a:rPr>
              <a:t>PRL 101 (2008) 122701</a:t>
            </a:r>
            <a:endParaRPr lang="en-GB" sz="1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99" y="2709582"/>
            <a:ext cx="4571999" cy="25888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40761" y="4004029"/>
            <a:ext cx="26512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smtClean="0"/>
              <a:t>208</a:t>
            </a:r>
            <a:r>
              <a:rPr lang="en-GB" dirty="0" smtClean="0"/>
              <a:t>Pb(1  GeV/A)+Be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693732" y="1907972"/>
            <a:ext cx="31535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smtClean="0"/>
              <a:t>136</a:t>
            </a:r>
            <a:r>
              <a:rPr lang="en-GB" dirty="0" smtClean="0"/>
              <a:t>Xe+</a:t>
            </a:r>
            <a:r>
              <a:rPr lang="en-GB" baseline="30000" dirty="0" smtClean="0"/>
              <a:t>198</a:t>
            </a:r>
            <a:r>
              <a:rPr lang="en-GB" dirty="0" smtClean="0"/>
              <a:t>Pt </a:t>
            </a:r>
            <a:r>
              <a:rPr lang="en-GB" dirty="0"/>
              <a:t>∼8  </a:t>
            </a:r>
            <a:r>
              <a:rPr lang="en-GB" dirty="0" smtClean="0"/>
              <a:t>MeV/A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6344817" y="5470536"/>
            <a:ext cx="475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VAMOS, </a:t>
            </a:r>
            <a:r>
              <a:rPr lang="fr-FR" sz="1800" dirty="0" err="1" smtClean="0"/>
              <a:t>Watanabe</a:t>
            </a:r>
            <a:r>
              <a:rPr lang="fr-FR" sz="1800" dirty="0" smtClean="0"/>
              <a:t> et al. </a:t>
            </a:r>
            <a:r>
              <a:rPr lang="fr-FR" sz="1800" dirty="0" smtClean="0">
                <a:hlinkClick r:id="rId5"/>
              </a:rPr>
              <a:t>PRL 115 (2015) 172503 </a:t>
            </a:r>
            <a:endParaRPr lang="en-GB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77063" y="819174"/>
            <a:ext cx="146546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3200" dirty="0" smtClean="0"/>
              <a:t>N = 126</a:t>
            </a:r>
            <a:endParaRPr lang="en-GB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7928150" y="2385026"/>
            <a:ext cx="100483" cy="1111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9103807" y="4149969"/>
            <a:ext cx="436955" cy="36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6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regions</a:t>
            </a:r>
            <a:r>
              <a:rPr lang="fr-FR" dirty="0"/>
              <a:t> of </a:t>
            </a:r>
            <a:r>
              <a:rPr lang="fr-FR" dirty="0" err="1"/>
              <a:t>interest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7531"/>
          <a:stretch/>
        </p:blipFill>
        <p:spPr>
          <a:xfrm>
            <a:off x="1716667" y="1431013"/>
            <a:ext cx="8538340" cy="43186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4501" y="5175639"/>
            <a:ext cx="6096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smtClean="0"/>
              <a:t>I</a:t>
            </a:r>
            <a:r>
              <a:rPr lang="nb-NO" dirty="0"/>
              <a:t>. Stefan et al. </a:t>
            </a:r>
            <a:r>
              <a:rPr lang="nb-NO" dirty="0" smtClean="0">
                <a:hlinkClick r:id="rId3"/>
              </a:rPr>
              <a:t>PLB </a:t>
            </a:r>
            <a:r>
              <a:rPr lang="nb-NO" dirty="0">
                <a:hlinkClick r:id="rId3"/>
              </a:rPr>
              <a:t>779 (2018) </a:t>
            </a:r>
            <a:r>
              <a:rPr lang="nb-NO" dirty="0" smtClean="0">
                <a:hlinkClick r:id="rId3"/>
              </a:rPr>
              <a:t>456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241160" y="984738"/>
            <a:ext cx="208845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fr-FR" dirty="0"/>
              <a:t>Light </a:t>
            </a:r>
            <a:r>
              <a:rPr lang="fr-FR" dirty="0" err="1"/>
              <a:t>nuclei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4055144" y="907793"/>
            <a:ext cx="429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800" dirty="0" smtClean="0"/>
              <a:t>LISE </a:t>
            </a:r>
            <a:r>
              <a:rPr lang="fr-FR" sz="2800" baseline="30000" dirty="0" smtClean="0"/>
              <a:t>18</a:t>
            </a:r>
            <a:r>
              <a:rPr lang="fr-FR" sz="2800" dirty="0" smtClean="0"/>
              <a:t>O + </a:t>
            </a:r>
            <a:r>
              <a:rPr lang="fr-FR" sz="2800" baseline="30000" dirty="0" smtClean="0"/>
              <a:t>238</a:t>
            </a:r>
            <a:r>
              <a:rPr lang="fr-FR" sz="2800" dirty="0" smtClean="0"/>
              <a:t>U @ 8.6 MeV/A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953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NUPECC LPR 2024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68680" y="1124712"/>
            <a:ext cx="9377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Utilizing Multi-Nucleon Transfer Reactions to access the terra incognita</a:t>
            </a:r>
            <a:endParaRPr lang="en-GB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785483" y="1245851"/>
            <a:ext cx="105805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18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1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T. Dickel</a:t>
            </a:r>
            <a:r>
              <a:rPr lang="en-GB" sz="1800" u="sng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1,2</a:t>
            </a:r>
            <a:r>
              <a:rPr lang="en-GB" sz="1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, A. Kankainen</a:t>
            </a:r>
            <a:r>
              <a:rPr lang="en-GB" sz="1800" u="sng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GB" sz="1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, E. Vardaci</a:t>
            </a:r>
            <a:r>
              <a:rPr lang="en-GB" sz="1800" u="sng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4,5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A. Algora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A. Andreyev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P. Constantin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D. Curien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A. Di Nitto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4,5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T. Eronen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J. Even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H. Geissel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1,2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M. Gorska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P. Giubellino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E. Haettner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C. Hornung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B. Jonson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11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N. Kalantar-Nayestanaki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S. Kraft-Bermuth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D. Kumar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T. Kurtukian-Nieto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13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A. Lemasson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R. Lozeva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15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I. Mardor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16,17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I. Martel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18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A. Morales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A. Navin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S. E. A. Orrigo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Z. Patyk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19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W. Plaß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1,2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H. Penttilä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J. Piot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13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Zs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Podolyak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M. P. Reiter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21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S. Sanjari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H. Savajols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C. Scheidenberger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1,2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R. S. Sidhu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1,21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B. Sulignano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22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S. Szilner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23, 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C. Theisen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22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K. Wimmer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J. J. Valiente Dobon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24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A. Zadvornaya</a:t>
            </a:r>
            <a:r>
              <a:rPr lang="en-GB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GB" sz="1800" dirty="0"/>
          </a:p>
          <a:p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GSI, Darmstadt, Germany;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JLU </a:t>
            </a:r>
            <a:r>
              <a:rPr lang="en-GB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Gießen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Germany;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University of </a:t>
            </a:r>
            <a:r>
              <a:rPr lang="en-GB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Jyväskylä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Finland;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Università </a:t>
            </a:r>
            <a:r>
              <a:rPr lang="en-GB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degli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Studi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di Napoli “Federico II”, Italy;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INFN </a:t>
            </a:r>
            <a:r>
              <a:rPr lang="en-GB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Sezione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di Napoli, Napoli, Italy;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IFIC, Valencia, Spain;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University of York, York, UK;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IFIN-HH/ELI-NP, </a:t>
            </a:r>
            <a:r>
              <a:rPr lang="en-GB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Magurele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Romania;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IPHC, Strasbourg, France;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University of Groningen, Groningen, The Netherlands;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11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Chalmers University, Gothenburg, Sweden;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THM, </a:t>
            </a:r>
            <a:r>
              <a:rPr lang="en-GB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Gießen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Germany;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13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LP2i Bordeaux, CNRS </a:t>
            </a:r>
            <a:r>
              <a:rPr lang="en-GB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Université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Bordeaux, 19 </a:t>
            </a:r>
            <a:r>
              <a:rPr lang="en-GB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chemin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du Solarium CS10120 33170 </a:t>
            </a:r>
            <a:r>
              <a:rPr lang="en-GB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Gradignan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GANIL, France;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15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IJCLAB, </a:t>
            </a:r>
            <a:r>
              <a:rPr lang="en-GB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Orsay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France;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16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TAU, Tel-Aviv, Israel;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17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Soreq NRC, Yavne, Israel;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18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University of Huelva, Huelva, Spain;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19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National Centre for Nuclear Research, Warsaw, Poland;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University of Surrey, UK;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21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University of Edinburgh, UK;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22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CEA, France;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 23</a:t>
            </a:r>
            <a:r>
              <a:rPr lang="en-GB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Ruder </a:t>
            </a:r>
            <a:r>
              <a:rPr lang="en-GB" sz="1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Boskovic</a:t>
            </a:r>
            <a:r>
              <a:rPr lang="en-GB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Institut</a:t>
            </a:r>
            <a:r>
              <a:rPr lang="en-GB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Zagreb, Croatia; </a:t>
            </a:r>
            <a:r>
              <a:rPr lang="en-GB" sz="1800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24</a:t>
            </a: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LNL INFN, Italy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283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39385" y="2006111"/>
            <a:ext cx="6354635" cy="624772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38848" y="4833255"/>
            <a:ext cx="795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</a:rPr>
              <a:t>Many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thanks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to </a:t>
            </a:r>
            <a:r>
              <a:rPr lang="fr-FR" sz="1800" dirty="0" smtClean="0">
                <a:solidFill>
                  <a:schemeClr val="bg1"/>
                </a:solidFill>
              </a:rPr>
              <a:t>D. Ackermann, P</a:t>
            </a:r>
            <a:r>
              <a:rPr lang="fr-FR" sz="1800" dirty="0">
                <a:solidFill>
                  <a:schemeClr val="bg1"/>
                </a:solidFill>
              </a:rPr>
              <a:t>. Delahaye, </a:t>
            </a:r>
            <a:r>
              <a:rPr lang="fr-FR" sz="1800" dirty="0" smtClean="0">
                <a:solidFill>
                  <a:schemeClr val="bg1"/>
                </a:solidFill>
              </a:rPr>
              <a:t>H. Savajols, I. Stefan, B. </a:t>
            </a:r>
            <a:r>
              <a:rPr lang="fr-FR" sz="1800" dirty="0" err="1" smtClean="0">
                <a:solidFill>
                  <a:schemeClr val="bg1"/>
                </a:solidFill>
              </a:rPr>
              <a:t>Sulignano</a:t>
            </a:r>
            <a:r>
              <a:rPr lang="fr-FR" sz="1800" dirty="0" smtClean="0">
                <a:solidFill>
                  <a:schemeClr val="bg1"/>
                </a:solidFill>
              </a:rPr>
              <a:t> et al.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200" y="1433593"/>
            <a:ext cx="103449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 smtClean="0"/>
              <a:t>Disclaimer :</a:t>
            </a:r>
          </a:p>
          <a:p>
            <a:pPr algn="l"/>
            <a:endParaRPr lang="en-GB" sz="2400" dirty="0" smtClean="0"/>
          </a:p>
          <a:p>
            <a:r>
              <a:rPr lang="en-GB" sz="2400" dirty="0" smtClean="0"/>
              <a:t>This is not a technical presentation of a gas-cell (I know very little about gas cells).</a:t>
            </a:r>
          </a:p>
          <a:p>
            <a:endParaRPr lang="en-GB" sz="2400" dirty="0" smtClean="0"/>
          </a:p>
          <a:p>
            <a:r>
              <a:rPr lang="en-GB" sz="2400" dirty="0" smtClean="0"/>
              <a:t>I will present the physics motivations and a very rough outline of the layout.</a:t>
            </a:r>
          </a:p>
          <a:p>
            <a:pPr algn="l"/>
            <a:r>
              <a:rPr lang="en-GB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023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of </a:t>
            </a:r>
            <a:r>
              <a:rPr lang="fr-FR" dirty="0" err="1" smtClean="0"/>
              <a:t>very</a:t>
            </a:r>
            <a:r>
              <a:rPr lang="fr-FR" dirty="0" smtClean="0"/>
              <a:t>- and </a:t>
            </a:r>
            <a:r>
              <a:rPr lang="fr-FR" dirty="0" smtClean="0"/>
              <a:t>super-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nuclei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208" y="906783"/>
            <a:ext cx="10560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Fusion-evaporation reactions are almost exclusively used to produce the heaviest nuclei.</a:t>
            </a:r>
          </a:p>
          <a:p>
            <a:r>
              <a:rPr lang="en-GB" sz="1800" dirty="0" smtClean="0"/>
              <a:t>However, in the 1980s, an impressive number of studies were carried out with </a:t>
            </a:r>
            <a:r>
              <a:rPr lang="en-GB" sz="1800" dirty="0" err="1" smtClean="0"/>
              <a:t>multinucleon</a:t>
            </a:r>
            <a:r>
              <a:rPr lang="en-GB" sz="1800" dirty="0" smtClean="0"/>
              <a:t> transfer reactions.</a:t>
            </a:r>
            <a:endParaRPr lang="en-GB" sz="1800" dirty="0" smtClean="0"/>
          </a:p>
          <a:p>
            <a:r>
              <a:rPr lang="fr-FR" sz="1800" dirty="0" smtClean="0"/>
              <a:t> </a:t>
            </a:r>
            <a:endParaRPr lang="en-GB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5" y="1720927"/>
            <a:ext cx="3098060" cy="363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2930" r="1647" b="591"/>
          <a:stretch/>
        </p:blipFill>
        <p:spPr bwMode="auto">
          <a:xfrm>
            <a:off x="5675403" y="1757836"/>
            <a:ext cx="3253029" cy="3559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 rot="16200000">
            <a:off x="1702417" y="2545812"/>
            <a:ext cx="48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Hoffman et al., </a:t>
            </a:r>
            <a:r>
              <a:rPr lang="en-US" sz="1800" u="sng" dirty="0">
                <a:hlinkClick r:id="rId4"/>
              </a:rPr>
              <a:t>PRC 31 (1985) 1763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7620396" y="3307130"/>
            <a:ext cx="3541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Schädel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PRL 48 (1982) 852</a:t>
            </a:r>
            <a:endParaRPr lang="en-GB" sz="1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30379" y="5473700"/>
            <a:ext cx="98113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large number of nuclei in one shot. Substantial cross section. On the right side of the chart</a:t>
            </a:r>
          </a:p>
          <a:p>
            <a:pPr algn="l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91849" y="4509308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aseline="30000" dirty="0" smtClean="0"/>
              <a:t>40,48</a:t>
            </a:r>
            <a:r>
              <a:rPr lang="fr-FR" sz="1800" dirty="0" smtClean="0"/>
              <a:t>Ca + </a:t>
            </a:r>
            <a:r>
              <a:rPr lang="fr-FR" sz="1800" baseline="30000" dirty="0" smtClean="0"/>
              <a:t>248</a:t>
            </a:r>
            <a:r>
              <a:rPr lang="fr-FR" sz="1800" dirty="0" smtClean="0"/>
              <a:t>Cm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850354" y="210659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err="1"/>
              <a:t>m</a:t>
            </a:r>
            <a:r>
              <a:rPr lang="en-GB" sz="1800" dirty="0" err="1" smtClean="0"/>
              <a:t>b</a:t>
            </a:r>
            <a:endParaRPr lang="en-GB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850354" y="330713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µb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548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48446"/>
            <a:ext cx="5860499" cy="674658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en-GB" sz="2400" baseline="30000" dirty="0"/>
              <a:t>248</a:t>
            </a:r>
            <a:r>
              <a:rPr lang="en-GB" sz="2400" dirty="0"/>
              <a:t>Cm, </a:t>
            </a:r>
            <a:r>
              <a:rPr lang="en-GB" sz="2400" baseline="30000" dirty="0"/>
              <a:t>254</a:t>
            </a:r>
            <a:r>
              <a:rPr lang="en-GB" sz="2400" dirty="0"/>
              <a:t>Es targets </a:t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874910"/>
            <a:ext cx="10142789" cy="4860000"/>
          </a:xfrm>
          <a:prstGeom prst="rect">
            <a:avLst/>
          </a:prstGeom>
        </p:spPr>
      </p:pic>
      <p:pic>
        <p:nvPicPr>
          <p:cNvPr id="7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519" y="2466938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069" y="2463763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556" y="2463763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012" y="2466938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562" y="2460588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519" y="2815336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428" y="2815336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329" y="2815336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230" y="2815336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012" y="2837561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437" y="3228938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9662" y="3228938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518" y="3228938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329" y="3229363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230" y="3232113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680" y="3245025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599" y="3238463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518" y="3652490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329" y="3652915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230" y="3655665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555" y="3652490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599" y="3662015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103" y="3666467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294" y="3652490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329" y="4050854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230" y="4053604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555" y="4050429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599" y="4059954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427" y="4059954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599" y="4509170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329" y="4481970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230" y="4484720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555" y="4481545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427" y="4491070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103" y="4505427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833" y="4478227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2734" y="4480977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059" y="4477802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411" y="4889814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637" y="4889389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024" y="4890478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872" y="4883314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668" y="4872340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993" y="4869165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411" y="4477802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theisen\shapes\Mathematica\beta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612" y="4073931"/>
            <a:ext cx="369575" cy="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8105775" y="3917061"/>
            <a:ext cx="2463734" cy="181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637" y="3988188"/>
            <a:ext cx="1905000" cy="1485901"/>
          </a:xfrm>
          <a:prstGeom prst="rect">
            <a:avLst/>
          </a:prstGeom>
        </p:spPr>
      </p:pic>
      <p:grpSp>
        <p:nvGrpSpPr>
          <p:cNvPr id="56" name="Groupe 55"/>
          <p:cNvGrpSpPr>
            <a:grpSpLocks noChangeAspect="1"/>
          </p:cNvGrpSpPr>
          <p:nvPr/>
        </p:nvGrpSpPr>
        <p:grpSpPr>
          <a:xfrm>
            <a:off x="512064" y="2374263"/>
            <a:ext cx="4126197" cy="3246899"/>
            <a:chOff x="3851920" y="2919278"/>
            <a:chExt cx="2880320" cy="2390314"/>
          </a:xfrm>
        </p:grpSpPr>
        <p:cxnSp>
          <p:nvCxnSpPr>
            <p:cNvPr id="57" name="Connecteur droit 56"/>
            <p:cNvCxnSpPr/>
            <p:nvPr/>
          </p:nvCxnSpPr>
          <p:spPr>
            <a:xfrm>
              <a:off x="3851920" y="4720381"/>
              <a:ext cx="0" cy="58921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851920" y="4711997"/>
              <a:ext cx="115212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4427984" y="4398445"/>
              <a:ext cx="57606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427984" y="4112416"/>
              <a:ext cx="173840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6156862" y="3515297"/>
              <a:ext cx="5753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4998343" y="4398445"/>
              <a:ext cx="0" cy="31355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4435227" y="4112416"/>
              <a:ext cx="0" cy="31355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H="1">
              <a:off x="6151413" y="3510735"/>
              <a:ext cx="5449" cy="6016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H="1">
              <a:off x="6724853" y="2919278"/>
              <a:ext cx="5449" cy="6016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1067594" y="1758448"/>
            <a:ext cx="2638038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Limits using </a:t>
            </a:r>
            <a:r>
              <a:rPr lang="en-US" dirty="0" smtClean="0">
                <a:solidFill>
                  <a:srgbClr val="FF0000"/>
                </a:solidFill>
              </a:rPr>
              <a:t>fusion-evaporation with </a:t>
            </a:r>
            <a:r>
              <a:rPr lang="en-US" sz="3200" baseline="30000" dirty="0" smtClean="0">
                <a:solidFill>
                  <a:srgbClr val="FF0000"/>
                </a:solidFill>
              </a:rPr>
              <a:t>48</a:t>
            </a:r>
            <a:r>
              <a:rPr lang="en-US" dirty="0" smtClean="0">
                <a:solidFill>
                  <a:srgbClr val="FF0000"/>
                </a:solidFill>
              </a:rPr>
              <a:t>Ca </a:t>
            </a:r>
            <a:r>
              <a:rPr lang="en-US" dirty="0">
                <a:solidFill>
                  <a:srgbClr val="FF0000"/>
                </a:solidFill>
              </a:rPr>
              <a:t>beam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26720" y="5942424"/>
            <a:ext cx="11508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: large angular and velocity dispersion. Only radiochemical techniques. Not adapted to spectroscopy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253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83580"/>
            <a:ext cx="5860499" cy="404392"/>
          </a:xfrm>
        </p:spPr>
        <p:txBody>
          <a:bodyPr/>
          <a:lstStyle/>
          <a:p>
            <a:r>
              <a:rPr lang="en-GB" sz="2400" dirty="0" err="1" smtClean="0"/>
              <a:t>Zagrebaev</a:t>
            </a:r>
            <a:r>
              <a:rPr lang="en-GB" sz="2400" dirty="0"/>
              <a:t>, </a:t>
            </a:r>
            <a:r>
              <a:rPr lang="en-GB" sz="2400" dirty="0" err="1"/>
              <a:t>Karpov</a:t>
            </a:r>
            <a:r>
              <a:rPr lang="en-GB" sz="2400" dirty="0"/>
              <a:t>, </a:t>
            </a:r>
            <a:r>
              <a:rPr lang="en-GB" sz="2400" dirty="0" smtClean="0"/>
              <a:t>Greiner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4" y="1304545"/>
            <a:ext cx="8631191" cy="3629024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7370255" y="2228469"/>
            <a:ext cx="738187" cy="719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/>
          <p:cNvSpPr txBox="1"/>
          <p:nvPr/>
        </p:nvSpPr>
        <p:spPr>
          <a:xfrm>
            <a:off x="6545684" y="1788339"/>
            <a:ext cx="1891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Experimental data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 rot="19843203">
            <a:off x="8484381" y="2215387"/>
            <a:ext cx="609445" cy="253779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9321133" y="3161117"/>
            <a:ext cx="114076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>
                <a:solidFill>
                  <a:srgbClr val="0000FF"/>
                </a:solidFill>
              </a:rPr>
              <a:t>Unknown </a:t>
            </a:r>
          </a:p>
          <a:p>
            <a:pPr algn="l"/>
            <a:r>
              <a:rPr lang="en-GB" sz="1800" dirty="0" smtClean="0">
                <a:solidFill>
                  <a:srgbClr val="0000FF"/>
                </a:solidFill>
              </a:rPr>
              <a:t>isotopes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3182" y="5150949"/>
            <a:ext cx="4507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 smtClean="0"/>
              <a:t>Role of shell structure in enhancing yields</a:t>
            </a:r>
          </a:p>
          <a:p>
            <a:pPr algn="l"/>
            <a:r>
              <a:rPr lang="en-GB" sz="2000" dirty="0" smtClean="0"/>
              <a:t>Substantial production at zero degree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351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steps </a:t>
            </a:r>
            <a:r>
              <a:rPr lang="en-GB" dirty="0"/>
              <a:t>towards spectroscopy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1324629"/>
            <a:ext cx="4677196" cy="245188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323526" y="2373480"/>
            <a:ext cx="2720040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000000"/>
                </a:solidFill>
              </a:rPr>
              <a:t>48</a:t>
            </a:r>
            <a:r>
              <a:rPr lang="en-GB" dirty="0" smtClean="0">
                <a:solidFill>
                  <a:srgbClr val="000000"/>
                </a:solidFill>
              </a:rPr>
              <a:t>Ca+</a:t>
            </a:r>
            <a:r>
              <a:rPr lang="en-GB" baseline="30000" dirty="0" smtClean="0">
                <a:solidFill>
                  <a:srgbClr val="000000"/>
                </a:solidFill>
              </a:rPr>
              <a:t>248</a:t>
            </a:r>
            <a:r>
              <a:rPr lang="en-GB" dirty="0" smtClean="0">
                <a:solidFill>
                  <a:srgbClr val="000000"/>
                </a:solidFill>
              </a:rPr>
              <a:t>Cm</a:t>
            </a:r>
          </a:p>
          <a:p>
            <a:r>
              <a:rPr lang="en-GB" sz="1400" dirty="0" err="1" smtClean="0">
                <a:solidFill>
                  <a:srgbClr val="000000"/>
                </a:solidFill>
                <a:hlinkClick r:id="rId4"/>
              </a:rPr>
              <a:t>Dejavara</a:t>
            </a:r>
            <a:r>
              <a:rPr lang="en-GB" sz="1400" dirty="0" smtClean="0">
                <a:solidFill>
                  <a:srgbClr val="000000"/>
                </a:solidFill>
                <a:hlinkClick r:id="rId4"/>
              </a:rPr>
              <a:t> et al,, PLB 748 (2015) 199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5767" y="777819"/>
            <a:ext cx="409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MNT at zero degree using SHIP</a:t>
            </a:r>
            <a:endParaRPr lang="en-GB" sz="24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E6BEBD7-27E2-4343-8DF1-5FCFB27675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8"/>
          <a:stretch/>
        </p:blipFill>
        <p:spPr>
          <a:xfrm>
            <a:off x="6226020" y="1121460"/>
            <a:ext cx="4317572" cy="279165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509653" y="762153"/>
            <a:ext cx="515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 smtClean="0"/>
              <a:t>50</a:t>
            </a:r>
            <a:r>
              <a:rPr lang="fr-FR" sz="2400" b="1" dirty="0" smtClean="0"/>
              <a:t>Ti+</a:t>
            </a:r>
            <a:r>
              <a:rPr lang="fr-FR" sz="2400" b="1" baseline="30000" dirty="0" smtClean="0"/>
              <a:t>249</a:t>
            </a:r>
            <a:r>
              <a:rPr lang="fr-FR" sz="2400" b="1" dirty="0" smtClean="0"/>
              <a:t>Cf at TASCA, </a:t>
            </a:r>
            <a:r>
              <a:rPr lang="fr-FR" sz="2400" b="1" dirty="0" err="1" smtClean="0"/>
              <a:t>gas-filled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separator</a:t>
            </a:r>
            <a:endParaRPr lang="en-GB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986034" y="2602205"/>
            <a:ext cx="19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A. Di </a:t>
            </a:r>
            <a:r>
              <a:rPr lang="fr-FR" sz="1800" dirty="0" err="1" smtClean="0"/>
              <a:t>Nitto</a:t>
            </a:r>
            <a:r>
              <a:rPr lang="fr-FR" sz="1800" dirty="0" smtClean="0"/>
              <a:t> et al., </a:t>
            </a:r>
          </a:p>
          <a:p>
            <a:pPr algn="l"/>
            <a:r>
              <a:rPr lang="fr-FR" sz="1800" dirty="0" smtClean="0">
                <a:hlinkClick r:id="rId6"/>
              </a:rPr>
              <a:t>PLB 784 (2018) 199</a:t>
            </a:r>
            <a:endParaRPr lang="en-GB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4027797"/>
            <a:ext cx="3291041" cy="246828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90865" y="4517527"/>
            <a:ext cx="2286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aseline="30000" dirty="0" smtClean="0"/>
              <a:t>136</a:t>
            </a:r>
            <a:r>
              <a:rPr lang="fr-FR" sz="1800" dirty="0" smtClean="0"/>
              <a:t>Xe + </a:t>
            </a:r>
            <a:r>
              <a:rPr lang="fr-FR" sz="1800" baseline="30000" dirty="0" smtClean="0"/>
              <a:t>238</a:t>
            </a:r>
            <a:r>
              <a:rPr lang="fr-FR" sz="1800" dirty="0" smtClean="0"/>
              <a:t>U</a:t>
            </a:r>
          </a:p>
          <a:p>
            <a:pPr algn="l"/>
            <a:r>
              <a:rPr lang="fr-FR" sz="1800" dirty="0" smtClean="0"/>
              <a:t>AGFA + </a:t>
            </a:r>
            <a:r>
              <a:rPr lang="fr-FR" sz="1800" dirty="0" err="1" smtClean="0"/>
              <a:t>Gammasphere</a:t>
            </a:r>
            <a:endParaRPr lang="fr-FR" sz="1800" dirty="0" smtClean="0"/>
          </a:p>
          <a:p>
            <a:pPr algn="l"/>
            <a:endParaRPr lang="fr-FR" sz="1800" dirty="0"/>
          </a:p>
          <a:p>
            <a:pPr algn="l"/>
            <a:r>
              <a:rPr lang="fr-FR" sz="1800" dirty="0" smtClean="0"/>
              <a:t>B. </a:t>
            </a:r>
            <a:r>
              <a:rPr lang="fr-FR" sz="1800" dirty="0" err="1" smtClean="0"/>
              <a:t>Sulignano</a:t>
            </a:r>
            <a:r>
              <a:rPr lang="fr-FR" sz="1800" dirty="0" smtClean="0"/>
              <a:t> et al.</a:t>
            </a:r>
            <a:endParaRPr lang="en-GB" sz="18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858" y="4108816"/>
            <a:ext cx="4279053" cy="238726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0161037" y="4517527"/>
            <a:ext cx="147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VAMOS-GFS </a:t>
            </a:r>
            <a:r>
              <a:rPr lang="fr-FR" sz="1800" dirty="0" smtClean="0"/>
              <a:t>?</a:t>
            </a:r>
            <a:endParaRPr lang="en-GB" sz="18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13825" y="826652"/>
            <a:ext cx="6063243" cy="3096408"/>
          </a:xfrm>
          <a:prstGeom prst="roundRect">
            <a:avLst>
              <a:gd name="adj" fmla="val 565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à coins arrondis 15"/>
          <p:cNvSpPr/>
          <p:nvPr/>
        </p:nvSpPr>
        <p:spPr>
          <a:xfrm>
            <a:off x="6292627" y="823915"/>
            <a:ext cx="5773867" cy="3089196"/>
          </a:xfrm>
          <a:prstGeom prst="roundRect">
            <a:avLst>
              <a:gd name="adj" fmla="val 565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à coins arrondis 16"/>
          <p:cNvSpPr/>
          <p:nvPr/>
        </p:nvSpPr>
        <p:spPr>
          <a:xfrm>
            <a:off x="113825" y="3971893"/>
            <a:ext cx="6063243" cy="2608201"/>
          </a:xfrm>
          <a:prstGeom prst="roundRect">
            <a:avLst>
              <a:gd name="adj" fmla="val 565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à coins arrondis 18"/>
          <p:cNvSpPr/>
          <p:nvPr/>
        </p:nvSpPr>
        <p:spPr>
          <a:xfrm>
            <a:off x="6292627" y="3971893"/>
            <a:ext cx="5773867" cy="2608201"/>
          </a:xfrm>
          <a:prstGeom prst="roundRect">
            <a:avLst>
              <a:gd name="adj" fmla="val 565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64156"/>
            <a:ext cx="8159781" cy="643239"/>
          </a:xfrm>
        </p:spPr>
        <p:txBody>
          <a:bodyPr/>
          <a:lstStyle/>
          <a:p>
            <a:r>
              <a:rPr lang="fr-FR" dirty="0" err="1" smtClean="0"/>
              <a:t>Ideas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« Spiro » </a:t>
            </a:r>
            <a:r>
              <a:rPr lang="fr-FR" dirty="0" smtClean="0"/>
              <a:t>contribution to the future of </a:t>
            </a:r>
            <a:r>
              <a:rPr lang="fr-FR" dirty="0" err="1" smtClean="0"/>
              <a:t>Ganil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4632" y="1399032"/>
            <a:ext cx="84215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1 Benefit from </a:t>
            </a:r>
            <a:r>
              <a:rPr lang="en-GB" sz="1800" dirty="0" smtClean="0"/>
              <a:t>ultra-high intense beams using </a:t>
            </a:r>
            <a:r>
              <a:rPr lang="en-GB" sz="1800" dirty="0" smtClean="0"/>
              <a:t>A/Q = 7 </a:t>
            </a:r>
            <a:r>
              <a:rPr lang="en-GB" sz="1800" dirty="0" smtClean="0"/>
              <a:t>injector </a:t>
            </a:r>
            <a:r>
              <a:rPr lang="en-GB" sz="1800" dirty="0" smtClean="0"/>
              <a:t>to produce exotic actinide</a:t>
            </a:r>
          </a:p>
          <a:p>
            <a:pPr algn="l"/>
            <a:endParaRPr lang="en-GB" sz="1800" dirty="0" smtClean="0"/>
          </a:p>
          <a:p>
            <a:pPr algn="l"/>
            <a:r>
              <a:rPr lang="en-GB" sz="1800" dirty="0" smtClean="0"/>
              <a:t>2 Manipulate these ions</a:t>
            </a:r>
          </a:p>
          <a:p>
            <a:pPr algn="l"/>
            <a:endParaRPr lang="en-GB" sz="1800" dirty="0" smtClean="0"/>
          </a:p>
          <a:p>
            <a:pPr algn="l"/>
            <a:r>
              <a:rPr lang="en-GB" sz="1800" dirty="0" smtClean="0"/>
              <a:t>3 reaccelerate these ions</a:t>
            </a:r>
          </a:p>
          <a:p>
            <a:pPr algn="l"/>
            <a:endParaRPr lang="fr-FR" sz="1800" dirty="0" smtClean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392" y="1033272"/>
            <a:ext cx="1975485" cy="49784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58" y="2816352"/>
            <a:ext cx="8408797" cy="355701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0232890" y="1504729"/>
            <a:ext cx="182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(</a:t>
            </a:r>
            <a:r>
              <a:rPr lang="fr-FR" sz="1800" dirty="0" err="1" smtClean="0"/>
              <a:t>did</a:t>
            </a:r>
            <a:r>
              <a:rPr lang="fr-FR" sz="1800" dirty="0" smtClean="0"/>
              <a:t> not </a:t>
            </a:r>
            <a:r>
              <a:rPr lang="fr-FR" sz="1800" dirty="0" err="1" smtClean="0"/>
              <a:t>exist</a:t>
            </a:r>
            <a:r>
              <a:rPr lang="fr-FR" sz="1800" dirty="0" smtClean="0"/>
              <a:t> </a:t>
            </a:r>
            <a:r>
              <a:rPr lang="fr-FR" sz="1800" dirty="0" err="1" smtClean="0"/>
              <a:t>yet</a:t>
            </a:r>
            <a:r>
              <a:rPr lang="fr-FR" sz="1800" dirty="0" smtClean="0"/>
              <a:t>)</a:t>
            </a:r>
            <a:endParaRPr lang="en-GB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8349090" y="6188702"/>
            <a:ext cx="364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hlinkClick r:id="rId5"/>
              </a:rPr>
              <a:t>https://indico.in2p3.fr/event/20534/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304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MNT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reactions</a:t>
            </a:r>
            <a:r>
              <a:rPr lang="fr-FR" dirty="0" smtClean="0"/>
              <a:t> </a:t>
            </a:r>
            <a:r>
              <a:rPr lang="fr-FR" dirty="0" smtClean="0"/>
              <a:t>production rates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" name="Groupe 18"/>
          <p:cNvGrpSpPr>
            <a:grpSpLocks noChangeAspect="1"/>
          </p:cNvGrpSpPr>
          <p:nvPr/>
        </p:nvGrpSpPr>
        <p:grpSpPr>
          <a:xfrm>
            <a:off x="869919" y="777274"/>
            <a:ext cx="10138950" cy="5773589"/>
            <a:chOff x="208129" y="344107"/>
            <a:chExt cx="11487778" cy="6541674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29" y="344107"/>
              <a:ext cx="11138528" cy="6541674"/>
            </a:xfrm>
            <a:prstGeom prst="rect">
              <a:avLst/>
            </a:prstGeom>
          </p:spPr>
        </p:pic>
        <p:sp>
          <p:nvSpPr>
            <p:cNvPr id="21" name="Ellipse 20"/>
            <p:cNvSpPr/>
            <p:nvPr/>
          </p:nvSpPr>
          <p:spPr>
            <a:xfrm rot="20078319">
              <a:off x="1561416" y="3654354"/>
              <a:ext cx="4061041" cy="164630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5779343" y="3056709"/>
              <a:ext cx="2493800" cy="766354"/>
            </a:xfrm>
            <a:prstGeom prst="ellips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 rot="20372212">
              <a:off x="7606105" y="1510690"/>
              <a:ext cx="3759821" cy="1822158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 rot="20372212">
              <a:off x="5006276" y="2645822"/>
              <a:ext cx="4887683" cy="2040804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014476" y="4413813"/>
              <a:ext cx="2403650" cy="1062802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MNT </a:t>
              </a:r>
              <a:r>
                <a:rPr kumimoji="0" lang="en-GB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238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 target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(produced but few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know cross-sections)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9404279" y="3255220"/>
              <a:ext cx="2161537" cy="418466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MNT </a:t>
              </a:r>
              <a:r>
                <a:rPr kumimoji="0" lang="en-GB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248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Cm target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036998" y="2863961"/>
              <a:ext cx="2611210" cy="732315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Fusion-evaporation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and incomplete fusion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506579" y="2817794"/>
              <a:ext cx="1270698" cy="418466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p-induced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408278" y="979576"/>
              <a:ext cx="2265483" cy="418466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Fusion-evaporation</a:t>
              </a:r>
            </a:p>
          </p:txBody>
        </p:sp>
        <p:sp>
          <p:nvSpPr>
            <p:cNvPr id="30" name="Ellipse 29"/>
            <p:cNvSpPr/>
            <p:nvPr/>
          </p:nvSpPr>
          <p:spPr>
            <a:xfrm>
              <a:off x="7772633" y="1289775"/>
              <a:ext cx="1935933" cy="714529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346657" y="1196975"/>
              <a:ext cx="349250" cy="6858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6107006" y="5983798"/>
            <a:ext cx="400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« Spiro » </a:t>
            </a:r>
            <a:r>
              <a:rPr lang="fr-FR" sz="1800" dirty="0" smtClean="0">
                <a:hlinkClick r:id="rId4"/>
              </a:rPr>
              <a:t>WG3</a:t>
            </a:r>
            <a:r>
              <a:rPr lang="fr-FR" sz="1800" dirty="0" smtClean="0"/>
              <a:t> and </a:t>
            </a:r>
            <a:r>
              <a:rPr lang="fr-FR" sz="1800" dirty="0" err="1" smtClean="0">
                <a:hlinkClick r:id="rId5"/>
              </a:rPr>
              <a:t>Newgain</a:t>
            </a:r>
            <a:r>
              <a:rPr lang="fr-FR" sz="1800" dirty="0" smtClean="0">
                <a:hlinkClick r:id="rId5"/>
              </a:rPr>
              <a:t> White Book</a:t>
            </a:r>
            <a:r>
              <a:rPr lang="fr-FR" sz="1800" dirty="0" smtClean="0"/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37764" y="2185988"/>
            <a:ext cx="83548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~ 3 10</a:t>
            </a:r>
            <a:r>
              <a:rPr lang="fr-FR" sz="1800" baseline="30000" dirty="0" smtClean="0"/>
              <a:t>6</a:t>
            </a:r>
            <a:endParaRPr lang="en-GB" sz="1800" baseline="300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195888" y="2370654"/>
            <a:ext cx="3790423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293462" y="5188546"/>
            <a:ext cx="83548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~ </a:t>
            </a:r>
            <a:r>
              <a:rPr lang="fr-FR" sz="1800" dirty="0"/>
              <a:t>6</a:t>
            </a:r>
            <a:r>
              <a:rPr lang="fr-FR" sz="1800" dirty="0" smtClean="0"/>
              <a:t> 10</a:t>
            </a:r>
            <a:r>
              <a:rPr lang="fr-FR" sz="1800" baseline="30000" dirty="0" smtClean="0"/>
              <a:t>9</a:t>
            </a:r>
            <a:endParaRPr lang="en-GB" sz="1800" baseline="30000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H="1" flipV="1">
            <a:off x="3506875" y="4369139"/>
            <a:ext cx="2786587" cy="10118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0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Physics cases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8539" y="1045835"/>
            <a:ext cx="3699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/>
              <a:t>Shape and </a:t>
            </a:r>
            <a:r>
              <a:rPr lang="fr-FR" sz="1800" b="1" dirty="0" err="1" smtClean="0"/>
              <a:t>collectivity</a:t>
            </a:r>
            <a:r>
              <a:rPr lang="fr-FR" sz="1800" b="1" dirty="0" smtClean="0"/>
              <a:t>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Coulex</a:t>
            </a:r>
            <a:endParaRPr lang="fr-F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B(E2) up to Fm and </a:t>
            </a:r>
            <a:r>
              <a:rPr lang="fr-F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possibly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smtClean="0"/>
              <a:t>Medium to high spin </a:t>
            </a:r>
            <a:r>
              <a:rPr lang="fr-FR" sz="1800" dirty="0" err="1" smtClean="0"/>
              <a:t>spectroscopy</a:t>
            </a:r>
            <a:endParaRPr lang="en-GB" sz="1800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00" y="2075328"/>
            <a:ext cx="2990952" cy="35510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438539" y="5626359"/>
            <a:ext cx="3527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err="1">
                <a:hlinkClick r:id="rId3"/>
              </a:rPr>
              <a:t>Speng</a:t>
            </a:r>
            <a:r>
              <a:rPr lang="en-US" sz="2000" u="sng" dirty="0">
                <a:hlinkClick r:id="rId3"/>
              </a:rPr>
              <a:t> et al., PRL 17 (1983) 1522</a:t>
            </a:r>
            <a:endParaRPr lang="en-GB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6363478" y="1045835"/>
            <a:ext cx="354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err="1" smtClean="0"/>
              <a:t>Spectroscopy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using</a:t>
            </a:r>
            <a:r>
              <a:rPr lang="fr-FR" sz="1800" b="1" dirty="0" smtClean="0"/>
              <a:t> direct </a:t>
            </a:r>
            <a:r>
              <a:rPr lang="fr-FR" sz="1800" b="1" dirty="0" err="1" smtClean="0"/>
              <a:t>reactions</a:t>
            </a:r>
            <a:endParaRPr lang="en-GB" sz="1800" b="1" dirty="0"/>
          </a:p>
        </p:txBody>
      </p:sp>
      <p:pic>
        <p:nvPicPr>
          <p:cNvPr id="10" name="Image 9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32" y="1885631"/>
            <a:ext cx="4192607" cy="325797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634065" y="5505061"/>
            <a:ext cx="326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hlinkClick r:id="rId5"/>
              </a:rPr>
              <a:t>Yates et al. PRC 12 (1975) 442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828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5846DFC2-8D7E-4335-8C09-415EDC6C508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48DB1935-4DB2-49BA-AEDC-D8FE50F2938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9A53C-8D88-4760-8267-C28D6D92D7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</Template>
  <TotalTime>414</TotalTime>
  <Words>1138</Words>
  <Application>Microsoft Office PowerPoint</Application>
  <PresentationFormat>Grand écran</PresentationFormat>
  <Paragraphs>129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Wingdings 3</vt:lpstr>
      <vt:lpstr>Template CEA 2019 Défaut</vt:lpstr>
      <vt:lpstr>Template CEA 2019 Clair</vt:lpstr>
      <vt:lpstr>Template CEA 2019 Marron</vt:lpstr>
      <vt:lpstr>Présentation PowerPoint</vt:lpstr>
      <vt:lpstr>Présentation PowerPoint</vt:lpstr>
      <vt:lpstr>Production of very- and super-heavy nuclei</vt:lpstr>
      <vt:lpstr>Example with 248Cm, 254Es targets  </vt:lpstr>
      <vt:lpstr>Zagrebaev, Karpov, Greiner</vt:lpstr>
      <vt:lpstr>Recent steps towards spectroscopy</vt:lpstr>
      <vt:lpstr>Ideas within the « Spiro » contribution to the future of Ganil</vt:lpstr>
      <vt:lpstr>MNT and other reactions production rates</vt:lpstr>
      <vt:lpstr>Physics cases</vt:lpstr>
      <vt:lpstr>Fission</vt:lpstr>
      <vt:lpstr>Fission</vt:lpstr>
      <vt:lpstr>First step : demontrator in S3 hall ?</vt:lpstr>
      <vt:lpstr>Existing devices</vt:lpstr>
      <vt:lpstr>Other regions of interest</vt:lpstr>
      <vt:lpstr>Other regions of interest</vt:lpstr>
      <vt:lpstr>NUPECC LPR 2024</vt:lpstr>
      <vt:lpstr>Merci de votre attention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THEISEN Christophe</dc:creator>
  <cp:lastModifiedBy>THEISEN Christophe</cp:lastModifiedBy>
  <cp:revision>38</cp:revision>
  <cp:lastPrinted>2018-12-05T09:44:31Z</cp:lastPrinted>
  <dcterms:created xsi:type="dcterms:W3CDTF">2022-10-12T19:36:30Z</dcterms:created>
  <dcterms:modified xsi:type="dcterms:W3CDTF">2022-10-17T20:18:34Z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