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86557" autoAdjust="0"/>
  </p:normalViewPr>
  <p:slideViewPr>
    <p:cSldViewPr snapToGrid="0">
      <p:cViewPr varScale="1">
        <p:scale>
          <a:sx n="57" d="100"/>
          <a:sy n="57" d="100"/>
        </p:scale>
        <p:origin x="8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ganil.priv\pc-mac\DOD\8.Operation\3%20-%20Statistiques%20et%20Analyses\1%20-%20Statistiques\CUMUL\Cumul%20depuis%20200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 dirty="0" err="1" smtClean="0"/>
              <a:t>Indisponibility</a:t>
            </a:r>
            <a:r>
              <a:rPr lang="fr-FR" dirty="0" smtClean="0"/>
              <a:t> machine</a:t>
            </a:r>
            <a:endParaRPr lang="fr-FR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Disponibilité machine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CUMUL!$E$25:$Y$25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CUMUL!$E$21:$Y$21</c:f>
              <c:numCache>
                <c:formatCode>0.0%</c:formatCode>
                <c:ptCount val="21"/>
                <c:pt idx="0">
                  <c:v>0.1141127574990965</c:v>
                </c:pt>
                <c:pt idx="1">
                  <c:v>0.11064185473582333</c:v>
                </c:pt>
                <c:pt idx="2">
                  <c:v>9.7122462636627258E-2</c:v>
                </c:pt>
                <c:pt idx="3">
                  <c:v>0.12481359302273036</c:v>
                </c:pt>
                <c:pt idx="4">
                  <c:v>6.4323144104803498E-2</c:v>
                </c:pt>
                <c:pt idx="5">
                  <c:v>0.11910562032364712</c:v>
                </c:pt>
                <c:pt idx="6">
                  <c:v>0.13075108139992137</c:v>
                </c:pt>
                <c:pt idx="7">
                  <c:v>7.8282828282828287E-2</c:v>
                </c:pt>
                <c:pt idx="8">
                  <c:v>5.888470681458003E-2</c:v>
                </c:pt>
                <c:pt idx="9">
                  <c:v>9.4039801493809208E-2</c:v>
                </c:pt>
                <c:pt idx="10">
                  <c:v>6.721271982654782E-2</c:v>
                </c:pt>
                <c:pt idx="11">
                  <c:v>0.10269609981676991</c:v>
                </c:pt>
                <c:pt idx="12">
                  <c:v>0.16895450917797286</c:v>
                </c:pt>
                <c:pt idx="13">
                  <c:v>0.10797362110311751</c:v>
                </c:pt>
                <c:pt idx="14">
                  <c:v>8.1999417927823046E-2</c:v>
                </c:pt>
                <c:pt idx="15">
                  <c:v>4.2392657125077782E-2</c:v>
                </c:pt>
                <c:pt idx="16">
                  <c:v>4.1125354899767701E-2</c:v>
                </c:pt>
                <c:pt idx="17">
                  <c:v>7.628752409804461E-2</c:v>
                </c:pt>
                <c:pt idx="18">
                  <c:v>0.15561932975374931</c:v>
                </c:pt>
                <c:pt idx="19">
                  <c:v>0.20597369382535624</c:v>
                </c:pt>
                <c:pt idx="20">
                  <c:v>0.2657493368700265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EE-410B-ABF0-1AEAE61BA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4436623"/>
        <c:axId val="1"/>
      </c:barChart>
      <c:catAx>
        <c:axId val="8244366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824436623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plotVisOnly val="1"/>
    <c:dispBlanksAs val="gap"/>
    <c:showDLblsOverMax val="0"/>
  </c:chart>
  <c:spPr>
    <a:ln w="3175">
      <a:solidFill>
        <a:schemeClr val="tx1"/>
      </a:solidFill>
    </a:ln>
    <a:effectLst>
      <a:outerShdw dist="38100" dir="2700000" algn="tl" rotWithShape="0">
        <a:prstClr val="black"/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B4EE3-CE24-4582-90B0-47AB8BAC9C3A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C6470-8D9F-458F-B9D2-03D5AA0611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87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Programmes et Equipement Prioritaires pour la Recherche</a:t>
            </a:r>
          </a:p>
          <a:p>
            <a:endParaRPr lang="fr-FR" dirty="0" smtClean="0"/>
          </a:p>
          <a:p>
            <a:r>
              <a:rPr lang="fr-FR" dirty="0" smtClean="0"/>
              <a:t>ORIGINS: la détection et caractérisation d’exoplanètes par imagerie directe ; l’analyse d’échantillons spatiaux, avec ou sans risques biologiques ; l’étude de la Terre dans sa globalité comme planète habitable ; l’expérimentation de laboratoire en exobiologie et la bio-analyse d’échantillons de la Terre ou Mars anciens ; et la modélisation numérique et l’analyse de données.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C6470-8D9F-458F-B9D2-03D5AA06111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6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38A-B286-4E9D-AF45-2B304678F916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3F7A-2840-4EC6-96B6-E19A61C27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4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38A-B286-4E9D-AF45-2B304678F916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3F7A-2840-4EC6-96B6-E19A61C27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84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38A-B286-4E9D-AF45-2B304678F916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3F7A-2840-4EC6-96B6-E19A61C27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64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38A-B286-4E9D-AF45-2B304678F916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3F7A-2840-4EC6-96B6-E19A61C27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34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38A-B286-4E9D-AF45-2B304678F916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3F7A-2840-4EC6-96B6-E19A61C27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94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38A-B286-4E9D-AF45-2B304678F916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3F7A-2840-4EC6-96B6-E19A61C27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5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38A-B286-4E9D-AF45-2B304678F916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3F7A-2840-4EC6-96B6-E19A61C27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73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38A-B286-4E9D-AF45-2B304678F916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3F7A-2840-4EC6-96B6-E19A61C27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27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38A-B286-4E9D-AF45-2B304678F916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3F7A-2840-4EC6-96B6-E19A61C27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42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38A-B286-4E9D-AF45-2B304678F916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3F7A-2840-4EC6-96B6-E19A61C27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30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38A-B286-4E9D-AF45-2B304678F916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3F7A-2840-4EC6-96B6-E19A61C273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4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8A38A-B286-4E9D-AF45-2B304678F916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43F7A-2840-4EC6-96B6-E19A61C2738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7857959" y="577852"/>
            <a:ext cx="4318000" cy="365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502185"/>
              </a:gs>
            </a:gsLst>
            <a:lin ang="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350" dirty="0"/>
              <a:t> 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0" y="6592888"/>
            <a:ext cx="4318000" cy="36512"/>
          </a:xfrm>
          <a:prstGeom prst="rect">
            <a:avLst/>
          </a:prstGeom>
          <a:gradFill rotWithShape="1">
            <a:gsLst>
              <a:gs pos="0">
                <a:srgbClr val="502185"/>
              </a:gs>
              <a:gs pos="100000">
                <a:srgbClr val="FFFFFF"/>
              </a:gs>
            </a:gsLst>
            <a:lin ang="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sz="1350" dirty="0"/>
          </a:p>
        </p:txBody>
      </p:sp>
      <p:pic>
        <p:nvPicPr>
          <p:cNvPr id="9" name="Image 2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0321559" y="115890"/>
            <a:ext cx="1757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 userDrawn="1"/>
        </p:nvSpPr>
        <p:spPr>
          <a:xfrm>
            <a:off x="76913" y="6638925"/>
            <a:ext cx="535821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75" i="1" baseline="0" dirty="0" smtClean="0">
                <a:solidFill>
                  <a:schemeClr val="bg1">
                    <a:lumMod val="50000"/>
                  </a:schemeClr>
                </a:solidFill>
              </a:rPr>
              <a:t>GANIL </a:t>
            </a:r>
            <a:r>
              <a:rPr lang="fr-FR" sz="675" i="1" baseline="0" dirty="0" err="1" smtClean="0">
                <a:solidFill>
                  <a:schemeClr val="bg1">
                    <a:lumMod val="50000"/>
                  </a:schemeClr>
                </a:solidFill>
              </a:rPr>
              <a:t>Community</a:t>
            </a:r>
            <a:r>
              <a:rPr lang="fr-FR" sz="675" i="1" baseline="0" dirty="0" smtClean="0">
                <a:solidFill>
                  <a:schemeClr val="bg1">
                    <a:lumMod val="50000"/>
                  </a:schemeClr>
                </a:solidFill>
              </a:rPr>
              <a:t> Meeting, </a:t>
            </a:r>
            <a:r>
              <a:rPr lang="fr-FR" sz="675" i="1" baseline="0" dirty="0" err="1" smtClean="0">
                <a:solidFill>
                  <a:schemeClr val="bg1">
                    <a:lumMod val="50000"/>
                  </a:schemeClr>
                </a:solidFill>
              </a:rPr>
              <a:t>October</a:t>
            </a:r>
            <a:r>
              <a:rPr lang="fr-FR" sz="675" i="1" baseline="0" dirty="0" smtClean="0">
                <a:solidFill>
                  <a:schemeClr val="bg1">
                    <a:lumMod val="50000"/>
                  </a:schemeClr>
                </a:solidFill>
              </a:rPr>
              <a:t> 17-21, 2022</a:t>
            </a:r>
            <a:endParaRPr lang="fr-FR" sz="675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0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 actuel+desir+newgain">
            <a:extLst>
              <a:ext uri="{FF2B5EF4-FFF2-40B4-BE49-F238E27FC236}">
                <a16:creationId xmlns:a16="http://schemas.microsoft.com/office/drawing/2014/main" id="{63AEEA3B-ADC9-2A43-B2AC-F935D9117B3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7" t="16643" r="5637" b="5795"/>
          <a:stretch/>
        </p:blipFill>
        <p:spPr>
          <a:xfrm>
            <a:off x="2107581" y="1512894"/>
            <a:ext cx="7961044" cy="4922089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1D977A2D-380E-0543-8C78-1D7257B920CD}"/>
              </a:ext>
            </a:extLst>
          </p:cNvPr>
          <p:cNvSpPr txBox="1">
            <a:spLocks/>
          </p:cNvSpPr>
          <p:nvPr/>
        </p:nvSpPr>
        <p:spPr>
          <a:xfrm>
            <a:off x="0" y="373769"/>
            <a:ext cx="6534726" cy="1733811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3200" b="1" i="1" kern="0" dirty="0" smtClean="0">
                <a:ln>
                  <a:prstDash val="solid"/>
                </a:ln>
                <a:solidFill>
                  <a:srgbClr val="623681"/>
                </a:solidFill>
                <a:effectLst>
                  <a:outerShdw blurRad="88000" dist="50800" dir="5040000" algn="tl">
                    <a:srgbClr val="4A66AC">
                      <a:tint val="80000"/>
                      <a:satMod val="250000"/>
                      <a:alpha val="45000"/>
                    </a:srgbClr>
                  </a:outerShdw>
                </a:effectLst>
                <a:latin typeface="Arial"/>
                <a:ea typeface="ＭＳ Ｐゴシック"/>
                <a:cs typeface="+mj-cs"/>
              </a:rPr>
              <a:t>The CYREN </a:t>
            </a:r>
            <a:r>
              <a:rPr lang="fr-FR" sz="3200" b="1" i="1" kern="0" dirty="0" err="1" smtClean="0">
                <a:ln>
                  <a:prstDash val="solid"/>
                </a:ln>
                <a:solidFill>
                  <a:srgbClr val="623681"/>
                </a:solidFill>
                <a:effectLst>
                  <a:outerShdw blurRad="88000" dist="50800" dir="5040000" algn="tl">
                    <a:srgbClr val="4A66AC">
                      <a:tint val="80000"/>
                      <a:satMod val="250000"/>
                      <a:alpha val="45000"/>
                    </a:srgbClr>
                  </a:outerShdw>
                </a:effectLst>
                <a:latin typeface="Arial"/>
                <a:ea typeface="ＭＳ Ｐゴシック"/>
                <a:cs typeface="+mj-cs"/>
              </a:rPr>
              <a:t>pre</a:t>
            </a:r>
            <a:r>
              <a:rPr lang="fr-FR" sz="3200" b="1" i="1" kern="0" dirty="0" smtClean="0">
                <a:ln>
                  <a:prstDash val="solid"/>
                </a:ln>
                <a:solidFill>
                  <a:srgbClr val="623681"/>
                </a:solidFill>
                <a:effectLst>
                  <a:outerShdw blurRad="88000" dist="50800" dir="5040000" algn="tl">
                    <a:srgbClr val="4A66AC">
                      <a:tint val="80000"/>
                      <a:satMod val="250000"/>
                      <a:alpha val="45000"/>
                    </a:srgbClr>
                  </a:outerShdw>
                </a:effectLst>
                <a:latin typeface="Arial"/>
                <a:ea typeface="ＭＳ Ｐゴシック"/>
                <a:cs typeface="+mj-cs"/>
              </a:rPr>
              <a:t> </a:t>
            </a:r>
            <a:r>
              <a:rPr lang="fr-FR" sz="3200" b="1" i="1" kern="0" dirty="0" err="1" smtClean="0">
                <a:ln>
                  <a:prstDash val="solid"/>
                </a:ln>
                <a:solidFill>
                  <a:srgbClr val="623681"/>
                </a:solidFill>
                <a:effectLst>
                  <a:outerShdw blurRad="88000" dist="50800" dir="5040000" algn="tl">
                    <a:srgbClr val="4A66AC">
                      <a:tint val="80000"/>
                      <a:satMod val="250000"/>
                      <a:alpha val="45000"/>
                    </a:srgbClr>
                  </a:outerShdw>
                </a:effectLst>
                <a:latin typeface="Arial"/>
                <a:ea typeface="ＭＳ Ｐゴシック"/>
                <a:cs typeface="+mj-cs"/>
              </a:rPr>
              <a:t>project</a:t>
            </a:r>
            <a:endParaRPr lang="fr-FR" sz="3200" b="1" i="1" kern="0" dirty="0">
              <a:ln>
                <a:prstDash val="solid"/>
              </a:ln>
              <a:solidFill>
                <a:srgbClr val="623681"/>
              </a:solidFill>
              <a:effectLst>
                <a:outerShdw blurRad="88000" dist="50800" dir="5040000" algn="tl">
                  <a:srgbClr val="4A66AC">
                    <a:tint val="80000"/>
                    <a:satMod val="250000"/>
                    <a:alpha val="45000"/>
                  </a:srgbClr>
                </a:outerShdw>
              </a:effectLst>
              <a:latin typeface="Arial"/>
              <a:ea typeface="ＭＳ Ｐゴシック"/>
              <a:cs typeface="+mj-cs"/>
            </a:endParaRPr>
          </a:p>
          <a:p>
            <a:pPr algn="ctr">
              <a:defRPr/>
            </a:pPr>
            <a:endParaRPr lang="fr-FR" sz="1400" b="1" i="1" kern="0" dirty="0" smtClean="0">
              <a:ln>
                <a:prstDash val="solid"/>
              </a:ln>
              <a:solidFill>
                <a:srgbClr val="623681"/>
              </a:solidFill>
              <a:effectLst>
                <a:outerShdw blurRad="88000" dist="50800" dir="5040000" algn="tl">
                  <a:srgbClr val="4A66AC">
                    <a:tint val="80000"/>
                    <a:satMod val="250000"/>
                    <a:alpha val="45000"/>
                  </a:srgbClr>
                </a:outerShdw>
              </a:effectLst>
              <a:latin typeface="Arial"/>
              <a:ea typeface="ＭＳ Ｐゴシック"/>
              <a:cs typeface="+mj-cs"/>
            </a:endParaRPr>
          </a:p>
          <a:p>
            <a:pPr algn="ctr">
              <a:defRPr/>
            </a:pPr>
            <a:r>
              <a:rPr lang="fr-FR" sz="3200" b="1" i="1" kern="0" dirty="0" err="1" smtClean="0">
                <a:ln>
                  <a:prstDash val="solid"/>
                </a:ln>
                <a:solidFill>
                  <a:srgbClr val="623681"/>
                </a:solidFill>
                <a:effectLst>
                  <a:outerShdw blurRad="88000" dist="50800" dir="5040000" algn="tl">
                    <a:srgbClr val="4A66AC">
                      <a:tint val="80000"/>
                      <a:satMod val="250000"/>
                      <a:alpha val="45000"/>
                    </a:srgbClr>
                  </a:outerShdw>
                </a:effectLst>
                <a:latin typeface="Arial"/>
                <a:ea typeface="ＭＳ Ｐゴシック"/>
                <a:cs typeface="+mj-cs"/>
              </a:rPr>
              <a:t>Cylotron</a:t>
            </a:r>
            <a:r>
              <a:rPr lang="fr-FR" sz="3200" b="1" i="1" kern="0" dirty="0" smtClean="0">
                <a:ln>
                  <a:prstDash val="solid"/>
                </a:ln>
                <a:solidFill>
                  <a:srgbClr val="623681"/>
                </a:solidFill>
                <a:effectLst>
                  <a:outerShdw blurRad="88000" dist="50800" dir="5040000" algn="tl">
                    <a:srgbClr val="4A66AC">
                      <a:tint val="80000"/>
                      <a:satMod val="250000"/>
                      <a:alpha val="45000"/>
                    </a:srgbClr>
                  </a:outerShdw>
                </a:effectLst>
                <a:latin typeface="Arial"/>
                <a:ea typeface="ＭＳ Ｐゴシック"/>
                <a:cs typeface="+mj-cs"/>
              </a:rPr>
              <a:t> </a:t>
            </a:r>
            <a:r>
              <a:rPr lang="fr-FR" sz="3200" b="1" i="1" kern="0" dirty="0" err="1" smtClean="0">
                <a:ln>
                  <a:prstDash val="solid"/>
                </a:ln>
                <a:solidFill>
                  <a:srgbClr val="623681"/>
                </a:solidFill>
                <a:effectLst>
                  <a:outerShdw blurRad="88000" dist="50800" dir="5040000" algn="tl">
                    <a:srgbClr val="4A66AC">
                      <a:tint val="80000"/>
                      <a:satMod val="250000"/>
                      <a:alpha val="45000"/>
                    </a:srgbClr>
                  </a:outerShdw>
                </a:effectLst>
                <a:latin typeface="Arial"/>
                <a:ea typeface="ＭＳ Ｐゴシック"/>
                <a:cs typeface="+mj-cs"/>
              </a:rPr>
              <a:t>RENovation</a:t>
            </a:r>
            <a:endParaRPr lang="fr-FR" sz="3200" b="1" i="1" kern="0" dirty="0">
              <a:ln>
                <a:prstDash val="solid"/>
              </a:ln>
              <a:solidFill>
                <a:srgbClr val="623681"/>
              </a:solidFill>
              <a:effectLst>
                <a:outerShdw blurRad="88000" dist="50800" dir="5040000" algn="tl">
                  <a:srgbClr val="4A66AC">
                    <a:tint val="80000"/>
                    <a:satMod val="250000"/>
                    <a:alpha val="45000"/>
                  </a:srgbClr>
                </a:outerShdw>
              </a:effectLst>
              <a:latin typeface="Arial"/>
              <a:ea typeface="ＭＳ Ｐゴシック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635297" y="5820937"/>
            <a:ext cx="4103649" cy="371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 de France, G </a:t>
            </a:r>
            <a:r>
              <a:rPr lang="fr-FR" dirty="0" err="1" smtClean="0"/>
              <a:t>Sénécal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600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534818" y="857252"/>
            <a:ext cx="9144000" cy="705209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3600" b="1" spc="-1" dirty="0" smtClean="0">
                <a:solidFill>
                  <a:schemeClr val="bg1"/>
                </a:solidFill>
              </a:rPr>
              <a:t>Context</a:t>
            </a:r>
            <a:endParaRPr lang="fr-FR" sz="3600" b="1" spc="-1" dirty="0">
              <a:solidFill>
                <a:schemeClr val="bg1"/>
              </a:solidFill>
            </a:endParaRPr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286167"/>
              </p:ext>
            </p:extLst>
          </p:nvPr>
        </p:nvGraphicFramePr>
        <p:xfrm>
          <a:off x="1257120" y="2349676"/>
          <a:ext cx="633670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337759" y="5722006"/>
            <a:ext cx="4200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>
                <a:solidFill>
                  <a:srgbClr val="FF0000"/>
                </a:solidFill>
              </a:rPr>
              <a:t>Principally</a:t>
            </a:r>
            <a:r>
              <a:rPr lang="fr-FR" sz="1200" b="1" dirty="0">
                <a:solidFill>
                  <a:srgbClr val="FF0000"/>
                </a:solidFill>
              </a:rPr>
              <a:t> due to Water </a:t>
            </a:r>
            <a:r>
              <a:rPr lang="fr-FR" sz="1200" b="1" dirty="0" err="1">
                <a:solidFill>
                  <a:srgbClr val="FF0000"/>
                </a:solidFill>
              </a:rPr>
              <a:t>leak</a:t>
            </a:r>
            <a:r>
              <a:rPr lang="fr-FR" sz="1200" b="1" dirty="0">
                <a:solidFill>
                  <a:srgbClr val="FF0000"/>
                </a:solidFill>
              </a:rPr>
              <a:t> Inside the machine (CSS, chapeau de gendarme, MSE3,…) and more!!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86596" y="1828800"/>
            <a:ext cx="398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From</a:t>
            </a:r>
            <a:r>
              <a:rPr lang="fr-FR" dirty="0" smtClean="0"/>
              <a:t> Omar </a:t>
            </a:r>
            <a:r>
              <a:rPr lang="fr-FR" dirty="0" err="1" smtClean="0"/>
              <a:t>Kamalou’s</a:t>
            </a:r>
            <a:r>
              <a:rPr lang="fr-FR" dirty="0" smtClean="0"/>
              <a:t> talk: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806906" y="2225615"/>
            <a:ext cx="40199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Internal</a:t>
            </a:r>
            <a:r>
              <a:rPr lang="fr-FR" dirty="0" smtClean="0"/>
              <a:t> DOD maintenance </a:t>
            </a:r>
            <a:r>
              <a:rPr lang="fr-FR" dirty="0" err="1" smtClean="0"/>
              <a:t>review</a:t>
            </a:r>
            <a:r>
              <a:rPr lang="fr-FR" dirty="0" smtClean="0"/>
              <a:t> =&gt; white 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Social </a:t>
            </a:r>
            <a:r>
              <a:rPr lang="fr-FR" dirty="0" err="1" smtClean="0"/>
              <a:t>context</a:t>
            </a:r>
            <a:r>
              <a:rPr lang="fr-FR" dirty="0" smtClean="0"/>
              <a:t> </a:t>
            </a:r>
            <a:r>
              <a:rPr lang="fr-FR" dirty="0" err="1" smtClean="0"/>
              <a:t>mid</a:t>
            </a:r>
            <a:r>
              <a:rPr lang="fr-FR" dirty="0" smtClean="0"/>
              <a:t> 2021 (</a:t>
            </a:r>
            <a:r>
              <a:rPr lang="fr-FR" dirty="0" err="1" smtClean="0"/>
              <a:t>heavy</a:t>
            </a:r>
            <a:r>
              <a:rPr lang="fr-FR" dirty="0" smtClean="0"/>
              <a:t> </a:t>
            </a:r>
            <a:r>
              <a:rPr lang="fr-FR" dirty="0" err="1" smtClean="0"/>
              <a:t>workload</a:t>
            </a:r>
            <a:r>
              <a:rPr lang="fr-FR" dirty="0" smtClean="0"/>
              <a:t>, </a:t>
            </a:r>
            <a:r>
              <a:rPr lang="fr-FR" dirty="0" err="1" smtClean="0"/>
              <a:t>missing</a:t>
            </a:r>
            <a:r>
              <a:rPr lang="fr-FR" dirty="0" smtClean="0"/>
              <a:t> </a:t>
            </a:r>
            <a:r>
              <a:rPr lang="fr-FR" dirty="0" err="1" smtClean="0"/>
              <a:t>manpower</a:t>
            </a:r>
            <a:r>
              <a:rPr lang="fr-FR" dirty="0" smtClean="0"/>
              <a:t>, large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projects</a:t>
            </a:r>
            <a:r>
              <a:rPr lang="fr-FR" dirty="0" smtClean="0"/>
              <a:t>,…)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Funding</a:t>
            </a:r>
            <a:r>
              <a:rPr lang="fr-FR" dirty="0" smtClean="0"/>
              <a:t> </a:t>
            </a:r>
            <a:r>
              <a:rPr lang="fr-FR" dirty="0" err="1" smtClean="0"/>
              <a:t>agencies</a:t>
            </a:r>
            <a:r>
              <a:rPr lang="fr-FR" dirty="0" smtClean="0"/>
              <a:t> (</a:t>
            </a:r>
            <a:r>
              <a:rPr lang="fr-FR" dirty="0" err="1" smtClean="0"/>
              <a:t>triggered</a:t>
            </a:r>
            <a:r>
              <a:rPr lang="fr-FR" dirty="0"/>
              <a:t> </a:t>
            </a:r>
            <a:r>
              <a:rPr lang="fr-FR" dirty="0" smtClean="0"/>
              <a:t>the </a:t>
            </a:r>
            <a:r>
              <a:rPr lang="fr-FR" dirty="0" err="1" smtClean="0"/>
              <a:t>context</a:t>
            </a:r>
            <a:r>
              <a:rPr lang="fr-FR" dirty="0" smtClean="0"/>
              <a:t>) </a:t>
            </a:r>
            <a:r>
              <a:rPr lang="fr-FR" dirty="0" err="1" smtClean="0"/>
              <a:t>decided</a:t>
            </a:r>
            <a:r>
              <a:rPr lang="fr-FR" dirty="0" smtClean="0"/>
              <a:t> to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In </a:t>
            </a:r>
            <a:r>
              <a:rPr lang="fr-FR" dirty="0" err="1" smtClean="0"/>
              <a:t>particular</a:t>
            </a:r>
            <a:r>
              <a:rPr lang="fr-FR" dirty="0" smtClean="0"/>
              <a:t> R </a:t>
            </a:r>
            <a:r>
              <a:rPr lang="fr-FR" dirty="0" err="1" smtClean="0"/>
              <a:t>Cledassou</a:t>
            </a:r>
            <a:r>
              <a:rPr lang="fr-FR" dirty="0" smtClean="0"/>
              <a:t> (IN2P3) and Ph </a:t>
            </a:r>
            <a:r>
              <a:rPr lang="fr-FR" dirty="0" err="1" smtClean="0"/>
              <a:t>Rebourgeard</a:t>
            </a:r>
            <a:r>
              <a:rPr lang="fr-FR" dirty="0" smtClean="0"/>
              <a:t> (IRFU) </a:t>
            </a:r>
            <a:r>
              <a:rPr lang="fr-FR" dirty="0" err="1" smtClean="0"/>
              <a:t>led</a:t>
            </a:r>
            <a:r>
              <a:rPr lang="fr-FR" dirty="0" smtClean="0"/>
              <a:t> a </a:t>
            </a:r>
            <a:r>
              <a:rPr lang="fr-FR" dirty="0" err="1" smtClean="0"/>
              <a:t>working</a:t>
            </a:r>
            <a:r>
              <a:rPr lang="fr-FR" dirty="0" smtClean="0"/>
              <a:t> group to </a:t>
            </a:r>
            <a:r>
              <a:rPr lang="fr-FR" dirty="0" err="1" smtClean="0"/>
              <a:t>analyze</a:t>
            </a:r>
            <a:r>
              <a:rPr lang="fr-FR" dirty="0" smtClean="0"/>
              <a:t> the GANIL </a:t>
            </a:r>
            <a:r>
              <a:rPr lang="fr-FR" dirty="0" err="1" smtClean="0"/>
              <a:t>activities</a:t>
            </a:r>
            <a:r>
              <a:rPr lang="fr-FR" dirty="0" smtClean="0"/>
              <a:t> over the </a:t>
            </a:r>
            <a:r>
              <a:rPr lang="fr-FR" dirty="0" err="1" smtClean="0"/>
              <a:t>period</a:t>
            </a:r>
            <a:r>
              <a:rPr lang="fr-FR" dirty="0" smtClean="0"/>
              <a:t> 2022-2030</a:t>
            </a:r>
          </a:p>
        </p:txBody>
      </p:sp>
    </p:spTree>
    <p:extLst>
      <p:ext uri="{BB962C8B-B14F-4D97-AF65-F5344CB8AC3E}">
        <p14:creationId xmlns:p14="http://schemas.microsoft.com/office/powerpoint/2010/main" val="353217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534818" y="857252"/>
            <a:ext cx="9144000" cy="705209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3600" b="1" spc="-1" dirty="0" smtClean="0">
                <a:solidFill>
                  <a:schemeClr val="bg1"/>
                </a:solidFill>
              </a:rPr>
              <a:t>Context</a:t>
            </a:r>
            <a:endParaRPr lang="fr-FR" sz="3600" b="1" spc="-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66165" y="1890055"/>
            <a:ext cx="89039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 err="1" smtClean="0"/>
              <a:t>limited</a:t>
            </a:r>
            <a:r>
              <a:rPr lang="fr-FR" dirty="0" smtClean="0"/>
              <a:t> to GANIL </a:t>
            </a:r>
            <a:r>
              <a:rPr lang="fr-FR" dirty="0" err="1" smtClean="0"/>
              <a:t>including</a:t>
            </a:r>
            <a:r>
              <a:rPr lang="fr-FR" dirty="0" smtClean="0"/>
              <a:t> SPIRAL2 Phase 1++. Not future </a:t>
            </a:r>
            <a:r>
              <a:rPr lang="fr-FR" dirty="0" err="1" smtClean="0"/>
              <a:t>projects</a:t>
            </a:r>
            <a:r>
              <a:rPr lang="fr-FR" dirty="0" smtClean="0"/>
              <a:t> </a:t>
            </a:r>
            <a:r>
              <a:rPr lang="fr-FR" dirty="0" err="1" smtClean="0"/>
              <a:t>discussed</a:t>
            </a:r>
            <a:r>
              <a:rPr lang="fr-FR" dirty="0" smtClean="0"/>
              <a:t> in the « Comité Spiro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The WG </a:t>
            </a:r>
            <a:r>
              <a:rPr lang="fr-FR" dirty="0" err="1" smtClean="0"/>
              <a:t>issued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recommandations and in </a:t>
            </a:r>
            <a:r>
              <a:rPr lang="fr-FR" dirty="0" err="1" smtClean="0"/>
              <a:t>particular</a:t>
            </a:r>
            <a:r>
              <a:rPr lang="fr-FR" dirty="0" smtClean="0"/>
              <a:t> « </a:t>
            </a:r>
            <a:r>
              <a:rPr lang="fr-FR" dirty="0" err="1" smtClean="0"/>
              <a:t>vigourous</a:t>
            </a:r>
            <a:r>
              <a:rPr lang="fr-FR" dirty="0" smtClean="0"/>
              <a:t> actions of cyclotrons </a:t>
            </a:r>
            <a:r>
              <a:rPr lang="fr-FR" dirty="0" err="1" smtClean="0"/>
              <a:t>renovation</a:t>
            </a:r>
            <a:r>
              <a:rPr lang="fr-FR" dirty="0" smtClean="0"/>
              <a:t>, to </a:t>
            </a:r>
            <a:r>
              <a:rPr lang="fr-FR" dirty="0" err="1" smtClean="0"/>
              <a:t>maintain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in </a:t>
            </a:r>
            <a:r>
              <a:rPr lang="fr-FR" dirty="0" err="1" smtClean="0"/>
              <a:t>operational</a:t>
            </a:r>
            <a:r>
              <a:rPr lang="fr-FR" dirty="0" smtClean="0"/>
              <a:t> condition over the </a:t>
            </a:r>
            <a:r>
              <a:rPr lang="fr-FR" dirty="0" err="1" smtClean="0"/>
              <a:t>next</a:t>
            </a:r>
            <a:r>
              <a:rPr lang="fr-FR" dirty="0" smtClean="0"/>
              <a:t> 20 </a:t>
            </a:r>
            <a:r>
              <a:rPr lang="fr-FR" dirty="0" err="1" smtClean="0"/>
              <a:t>years</a:t>
            </a:r>
            <a:r>
              <a:rPr lang="fr-FR" dirty="0" smtClean="0"/>
              <a:t> . </a:t>
            </a:r>
            <a:r>
              <a:rPr lang="fr-FR" dirty="0" err="1" smtClean="0"/>
              <a:t>Such</a:t>
            </a:r>
            <a:r>
              <a:rPr lang="fr-FR" dirty="0" smtClean="0"/>
              <a:t> a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conducted</a:t>
            </a:r>
            <a:r>
              <a:rPr lang="fr-FR" dirty="0" smtClean="0"/>
              <a:t> in the </a:t>
            </a:r>
            <a:r>
              <a:rPr lang="fr-FR" dirty="0" err="1" smtClean="0"/>
              <a:t>framework</a:t>
            </a:r>
            <a:r>
              <a:rPr lang="fr-FR" dirty="0" smtClean="0"/>
              <a:t> of a </a:t>
            </a:r>
            <a:r>
              <a:rPr lang="fr-FR" dirty="0" err="1" smtClean="0"/>
              <a:t>pluriannual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The </a:t>
            </a:r>
            <a:r>
              <a:rPr lang="fr-FR" dirty="0" err="1" smtClean="0"/>
              <a:t>physics</a:t>
            </a:r>
            <a:r>
              <a:rPr lang="fr-FR" dirty="0" smtClean="0"/>
              <a:t> motivations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discussed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the </a:t>
            </a:r>
            <a:r>
              <a:rPr lang="fr-FR" dirty="0" err="1" smtClean="0"/>
              <a:t>Physics</a:t>
            </a:r>
            <a:r>
              <a:rPr lang="fr-FR" dirty="0" smtClean="0"/>
              <a:t> Group, </a:t>
            </a:r>
            <a:r>
              <a:rPr lang="fr-FR" dirty="0" err="1" smtClean="0"/>
              <a:t>with</a:t>
            </a:r>
            <a:r>
              <a:rPr lang="fr-FR" dirty="0" smtClean="0"/>
              <a:t> the CIMAP and </a:t>
            </a:r>
            <a:r>
              <a:rPr lang="fr-FR" dirty="0" err="1" smtClean="0"/>
              <a:t>finally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the </a:t>
            </a:r>
            <a:r>
              <a:rPr lang="fr-FR" dirty="0" err="1" smtClean="0"/>
              <a:t>community</a:t>
            </a:r>
            <a:r>
              <a:rPr lang="fr-FR" dirty="0" smtClean="0"/>
              <a:t> (the </a:t>
            </a:r>
            <a:r>
              <a:rPr lang="fr-FR" dirty="0" err="1" smtClean="0"/>
              <a:t>present</a:t>
            </a:r>
            <a:r>
              <a:rPr lang="fr-FR" dirty="0" smtClean="0"/>
              <a:t> GCM) </a:t>
            </a:r>
          </a:p>
        </p:txBody>
      </p:sp>
    </p:spTree>
    <p:extLst>
      <p:ext uri="{BB962C8B-B14F-4D97-AF65-F5344CB8AC3E}">
        <p14:creationId xmlns:p14="http://schemas.microsoft.com/office/powerpoint/2010/main" val="344803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534818" y="857252"/>
            <a:ext cx="9144000" cy="705209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3600" b="1" spc="-1" dirty="0" smtClean="0">
                <a:solidFill>
                  <a:schemeClr val="bg1"/>
                </a:solidFill>
              </a:rPr>
              <a:t>Physics Motivations</a:t>
            </a:r>
            <a:endParaRPr lang="fr-FR" sz="3600" b="1" spc="-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66165" y="1890055"/>
            <a:ext cx="89039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yesterday</a:t>
            </a:r>
            <a:r>
              <a:rPr lang="fr-FR" dirty="0" smtClean="0"/>
              <a:t> ’s </a:t>
            </a:r>
            <a:r>
              <a:rPr lang="fr-FR" dirty="0" err="1" smtClean="0"/>
              <a:t>talks</a:t>
            </a:r>
            <a:r>
              <a:rPr lang="fr-FR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FF0000"/>
                </a:solidFill>
              </a:rPr>
              <a:t>Fission program at VAMOS </a:t>
            </a:r>
            <a:r>
              <a:rPr lang="fr-FR" b="1" dirty="0" err="1" smtClean="0">
                <a:solidFill>
                  <a:srgbClr val="FF0000"/>
                </a:solidFill>
              </a:rPr>
              <a:t>with</a:t>
            </a:r>
            <a:r>
              <a:rPr lang="fr-FR" b="1" dirty="0" smtClean="0">
                <a:solidFill>
                  <a:srgbClr val="FF0000"/>
                </a:solidFill>
              </a:rPr>
              <a:t> PISTA+2</a:t>
            </a:r>
            <a:r>
              <a:rPr lang="fr-FR" b="1" baseline="30000" dirty="0" smtClean="0">
                <a:solidFill>
                  <a:srgbClr val="FF0000"/>
                </a:solidFill>
              </a:rPr>
              <a:t>nd</a:t>
            </a:r>
            <a:r>
              <a:rPr lang="fr-FR" b="1" dirty="0" smtClean="0">
                <a:solidFill>
                  <a:srgbClr val="FF0000"/>
                </a:solidFill>
              </a:rPr>
              <a:t> arm</a:t>
            </a:r>
            <a:r>
              <a:rPr lang="fr-FR" dirty="0" smtClean="0"/>
              <a:t>. Challenge of the 100 </a:t>
            </a:r>
            <a:r>
              <a:rPr lang="fr-FR" dirty="0" err="1" smtClean="0"/>
              <a:t>ps</a:t>
            </a:r>
            <a:r>
              <a:rPr lang="fr-FR" dirty="0" smtClean="0"/>
              <a:t> time </a:t>
            </a:r>
            <a:r>
              <a:rPr lang="fr-FR" dirty="0" err="1" smtClean="0"/>
              <a:t>resolution</a:t>
            </a:r>
            <a:r>
              <a:rPr lang="fr-FR" dirty="0" smtClean="0"/>
              <a:t> to </a:t>
            </a:r>
            <a:r>
              <a:rPr lang="fr-FR" dirty="0" err="1" smtClean="0"/>
              <a:t>identify</a:t>
            </a:r>
            <a:r>
              <a:rPr lang="fr-FR" dirty="0" smtClean="0"/>
              <a:t> the mass </a:t>
            </a:r>
            <a:r>
              <a:rPr lang="fr-FR" dirty="0" err="1" smtClean="0"/>
              <a:t>within</a:t>
            </a:r>
            <a:r>
              <a:rPr lang="fr-FR" dirty="0" smtClean="0"/>
              <a:t> 1 mass unit.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ideas</a:t>
            </a:r>
            <a:r>
              <a:rPr lang="fr-FR" dirty="0" smtClean="0"/>
              <a:t> on </a:t>
            </a:r>
            <a:r>
              <a:rPr lang="fr-FR" b="1" dirty="0" err="1" smtClean="0">
                <a:solidFill>
                  <a:srgbClr val="FF0000"/>
                </a:solidFill>
              </a:rPr>
              <a:t>gas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target</a:t>
            </a:r>
            <a:r>
              <a:rPr lang="fr-FR" dirty="0" smtClean="0"/>
              <a:t>.  </a:t>
            </a:r>
            <a:r>
              <a:rPr lang="fr-FR" dirty="0" err="1" smtClean="0"/>
              <a:t>Significant</a:t>
            </a:r>
            <a:r>
              <a:rPr lang="fr-FR" dirty="0" smtClean="0"/>
              <a:t> revival of fission </a:t>
            </a:r>
            <a:r>
              <a:rPr lang="fr-FR" dirty="0" err="1" smtClean="0"/>
              <a:t>studies</a:t>
            </a:r>
            <a:r>
              <a:rPr lang="fr-FR" dirty="0" smtClean="0"/>
              <a:t> to </a:t>
            </a:r>
            <a:r>
              <a:rPr lang="fr-FR" dirty="0" err="1" smtClean="0"/>
              <a:t>reach</a:t>
            </a:r>
            <a:r>
              <a:rPr lang="fr-FR" dirty="0" smtClean="0"/>
              <a:t>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pre</a:t>
            </a:r>
            <a:r>
              <a:rPr lang="fr-FR" dirty="0" smtClean="0"/>
              <a:t>-scission neutrons. </a:t>
            </a:r>
            <a:r>
              <a:rPr lang="fr-FR" dirty="0" err="1" smtClean="0"/>
              <a:t>Accompanied</a:t>
            </a:r>
            <a:r>
              <a:rPr lang="fr-FR" dirty="0" smtClean="0"/>
              <a:t> by </a:t>
            </a:r>
            <a:r>
              <a:rPr lang="fr-FR" b="1" dirty="0" smtClean="0">
                <a:solidFill>
                  <a:srgbClr val="FF0000"/>
                </a:solidFill>
              </a:rPr>
              <a:t>impressive progresses on the </a:t>
            </a:r>
            <a:r>
              <a:rPr lang="fr-FR" b="1" dirty="0" err="1" smtClean="0">
                <a:solidFill>
                  <a:srgbClr val="FF0000"/>
                </a:solidFill>
              </a:rPr>
              <a:t>theoretical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side</a:t>
            </a:r>
            <a:r>
              <a:rPr lang="fr-FR" dirty="0" smtClean="0"/>
              <a:t>.</a:t>
            </a: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FF0000"/>
                </a:solidFill>
              </a:rPr>
              <a:t>At LISE, an </a:t>
            </a:r>
            <a:r>
              <a:rPr lang="fr-FR" b="1" dirty="0" err="1" smtClean="0">
                <a:solidFill>
                  <a:srgbClr val="FF0000"/>
                </a:solidFill>
              </a:rPr>
              <a:t>ambitious</a:t>
            </a:r>
            <a:r>
              <a:rPr lang="fr-FR" b="1" dirty="0" smtClean="0">
                <a:solidFill>
                  <a:srgbClr val="FF0000"/>
                </a:solidFill>
              </a:rPr>
              <a:t> program </a:t>
            </a:r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foreseen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with</a:t>
            </a:r>
            <a:r>
              <a:rPr lang="fr-FR" b="1" dirty="0" smtClean="0">
                <a:solidFill>
                  <a:srgbClr val="FF0000"/>
                </a:solidFill>
              </a:rPr>
              <a:t> the « brochette mode »</a:t>
            </a:r>
            <a:r>
              <a:rPr lang="fr-FR" dirty="0" smtClean="0"/>
              <a:t> (</a:t>
            </a:r>
            <a:r>
              <a:rPr lang="fr-FR" dirty="0" err="1" smtClean="0"/>
              <a:t>demonstrated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LISE 2022 </a:t>
            </a:r>
            <a:r>
              <a:rPr lang="fr-FR" dirty="0" err="1" smtClean="0"/>
              <a:t>campaign</a:t>
            </a:r>
            <a:r>
              <a:rPr lang="fr-FR" dirty="0" smtClean="0"/>
              <a:t>) </a:t>
            </a:r>
            <a:r>
              <a:rPr lang="fr-FR" dirty="0" err="1" smtClean="0"/>
              <a:t>using</a:t>
            </a:r>
            <a:r>
              <a:rPr lang="fr-FR" dirty="0" smtClean="0"/>
              <a:t> the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appara</a:t>
            </a:r>
            <a:r>
              <a:rPr lang="fr-FR" dirty="0" smtClean="0"/>
              <a:t>: ACTAR, PARIS, EXOGAM, ZDD, MUGAST… </a:t>
            </a:r>
            <a:r>
              <a:rPr lang="fr-FR" dirty="0" err="1" smtClean="0"/>
              <a:t>Already</a:t>
            </a:r>
            <a:r>
              <a:rPr lang="fr-FR" dirty="0" smtClean="0"/>
              <a:t> </a:t>
            </a:r>
            <a:r>
              <a:rPr lang="fr-FR" dirty="0" err="1" smtClean="0"/>
              <a:t>ideas</a:t>
            </a:r>
            <a:r>
              <a:rPr lang="fr-FR" dirty="0" smtClean="0"/>
              <a:t> of upgrade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modified</a:t>
            </a:r>
            <a:r>
              <a:rPr lang="fr-FR" dirty="0" smtClean="0"/>
              <a:t> FAZIA modules and </a:t>
            </a:r>
            <a:r>
              <a:rPr lang="fr-FR" dirty="0" err="1" smtClean="0"/>
              <a:t>electronics</a:t>
            </a:r>
            <a:r>
              <a:rPr lang="fr-FR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In </a:t>
            </a:r>
            <a:r>
              <a:rPr lang="fr-FR" dirty="0" err="1" smtClean="0"/>
              <a:t>particular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GRIT</a:t>
            </a:r>
            <a:r>
              <a:rPr lang="fr-FR" dirty="0" smtClean="0"/>
              <a:t>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ideas</a:t>
            </a:r>
            <a:r>
              <a:rPr lang="fr-FR" dirty="0" smtClean="0"/>
              <a:t> are </a:t>
            </a:r>
            <a:r>
              <a:rPr lang="fr-FR" dirty="0" err="1" smtClean="0"/>
              <a:t>under</a:t>
            </a:r>
            <a:r>
              <a:rPr lang="fr-FR" dirty="0" smtClean="0"/>
              <a:t> discussion (4n and IAS in 4H, clusters, </a:t>
            </a:r>
            <a:r>
              <a:rPr lang="fr-FR" dirty="0" err="1" smtClean="0"/>
              <a:t>isoscalar</a:t>
            </a:r>
            <a:r>
              <a:rPr lang="fr-FR" dirty="0" smtClean="0"/>
              <a:t> </a:t>
            </a:r>
            <a:r>
              <a:rPr lang="fr-FR" dirty="0" err="1" smtClean="0"/>
              <a:t>pairing</a:t>
            </a:r>
            <a:r>
              <a:rPr lang="fr-FR" dirty="0" smtClean="0"/>
              <a:t> in </a:t>
            </a:r>
            <a:r>
              <a:rPr lang="fr-FR" dirty="0" err="1" smtClean="0"/>
              <a:t>transfer</a:t>
            </a:r>
            <a:r>
              <a:rPr lang="fr-FR" dirty="0" smtClean="0"/>
              <a:t> </a:t>
            </a:r>
            <a:r>
              <a:rPr lang="fr-FR" dirty="0" err="1" smtClean="0"/>
              <a:t>reaction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a </a:t>
            </a:r>
            <a:r>
              <a:rPr lang="fr-FR" dirty="0" err="1"/>
              <a:t>c</a:t>
            </a:r>
            <a:r>
              <a:rPr lang="fr-FR" dirty="0" err="1" smtClean="0"/>
              <a:t>ryognenic</a:t>
            </a:r>
            <a:r>
              <a:rPr lang="fr-FR" dirty="0" smtClean="0"/>
              <a:t> </a:t>
            </a:r>
            <a:r>
              <a:rPr lang="fr-FR" dirty="0" err="1" smtClean="0"/>
              <a:t>target</a:t>
            </a:r>
            <a:r>
              <a:rPr lang="fr-FR" dirty="0" smtClean="0"/>
              <a:t>, (3He,d) </a:t>
            </a:r>
            <a:r>
              <a:rPr lang="fr-FR" dirty="0" err="1" smtClean="0"/>
              <a:t>reaction</a:t>
            </a:r>
            <a:r>
              <a:rPr lang="fr-FR" dirty="0" smtClean="0"/>
              <a:t> to </a:t>
            </a:r>
            <a:r>
              <a:rPr lang="fr-FR" dirty="0" err="1" smtClean="0"/>
              <a:t>simulate</a:t>
            </a:r>
            <a:r>
              <a:rPr lang="fr-FR" dirty="0" smtClean="0"/>
              <a:t> proton </a:t>
            </a:r>
            <a:r>
              <a:rPr lang="fr-FR" dirty="0" err="1" smtClean="0"/>
              <a:t>transfer</a:t>
            </a:r>
            <a:r>
              <a:rPr lang="fr-FR" dirty="0" smtClean="0"/>
              <a:t> for </a:t>
            </a:r>
            <a:r>
              <a:rPr lang="fr-FR" dirty="0" err="1" smtClean="0"/>
              <a:t>astrophysical</a:t>
            </a:r>
            <a:r>
              <a:rPr lang="fr-FR" dirty="0" smtClean="0"/>
              <a:t> </a:t>
            </a:r>
            <a:r>
              <a:rPr lang="fr-FR" dirty="0" err="1" smtClean="0"/>
              <a:t>purposes</a:t>
            </a:r>
            <a:r>
              <a:rPr lang="fr-FR" dirty="0" smtClean="0"/>
              <a:t>,…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FF0000"/>
                </a:solidFill>
              </a:rPr>
              <a:t>The ACTAR TPC collaboration </a:t>
            </a:r>
            <a:r>
              <a:rPr lang="fr-FR" dirty="0" smtClean="0"/>
              <a:t>has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shown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interesting</a:t>
            </a:r>
            <a:r>
              <a:rPr lang="fr-FR" dirty="0" smtClean="0"/>
              <a:t> perspectives to </a:t>
            </a:r>
            <a:r>
              <a:rPr lang="fr-FR" dirty="0" err="1" smtClean="0"/>
              <a:t>study</a:t>
            </a:r>
            <a:r>
              <a:rPr lang="fr-FR" dirty="0" smtClean="0"/>
              <a:t> cluster </a:t>
            </a:r>
            <a:r>
              <a:rPr lang="fr-FR" dirty="0" err="1" smtClean="0"/>
              <a:t>physics</a:t>
            </a:r>
            <a:r>
              <a:rPr lang="fr-FR" dirty="0" smtClean="0"/>
              <a:t> and </a:t>
            </a:r>
            <a:r>
              <a:rPr lang="fr-FR" dirty="0" err="1" smtClean="0"/>
              <a:t>astrophysics</a:t>
            </a:r>
            <a:r>
              <a:rPr lang="fr-FR" dirty="0" smtClean="0"/>
              <a:t> in </a:t>
            </a:r>
            <a:r>
              <a:rPr lang="fr-FR" dirty="0" err="1" smtClean="0"/>
              <a:t>resonant</a:t>
            </a:r>
            <a:r>
              <a:rPr lang="fr-FR" dirty="0" smtClean="0"/>
              <a:t> </a:t>
            </a:r>
            <a:r>
              <a:rPr lang="fr-FR" dirty="0" err="1" smtClean="0"/>
              <a:t>scattering</a:t>
            </a:r>
            <a:r>
              <a:rPr lang="fr-FR" dirty="0" smtClean="0"/>
              <a:t> </a:t>
            </a:r>
            <a:r>
              <a:rPr lang="fr-FR" dirty="0" err="1" smtClean="0"/>
              <a:t>experiments</a:t>
            </a:r>
            <a:r>
              <a:rPr lang="fr-FR" dirty="0" smtClean="0"/>
              <a:t>: </a:t>
            </a:r>
            <a:r>
              <a:rPr lang="fr-FR" dirty="0" err="1" smtClean="0"/>
              <a:t>search</a:t>
            </a:r>
            <a:r>
              <a:rPr lang="fr-FR" dirty="0" smtClean="0"/>
              <a:t> </a:t>
            </a:r>
            <a:r>
              <a:rPr lang="fr-FR" dirty="0" err="1" smtClean="0"/>
              <a:t>narrow</a:t>
            </a:r>
            <a:r>
              <a:rPr lang="fr-FR" dirty="0" smtClean="0"/>
              <a:t> </a:t>
            </a:r>
            <a:r>
              <a:rPr lang="fr-FR" dirty="0" err="1" smtClean="0"/>
              <a:t>resonances</a:t>
            </a:r>
            <a:r>
              <a:rPr lang="fr-FR" dirty="0" smtClean="0"/>
              <a:t>, cluster structures in 11B, MED in A=35; excitation of collective modes </a:t>
            </a:r>
            <a:r>
              <a:rPr lang="fr-FR" dirty="0" err="1" smtClean="0"/>
              <a:t>like</a:t>
            </a:r>
            <a:r>
              <a:rPr lang="fr-FR" dirty="0" smtClean="0"/>
              <a:t> GMR or soft compression </a:t>
            </a:r>
            <a:r>
              <a:rPr lang="fr-FR" dirty="0" err="1" smtClean="0"/>
              <a:t>induced</a:t>
            </a:r>
            <a:r>
              <a:rPr lang="fr-FR" dirty="0" smtClean="0"/>
              <a:t> by </a:t>
            </a:r>
            <a:r>
              <a:rPr lang="fr-FR" dirty="0" err="1" smtClean="0"/>
              <a:t>inelatic</a:t>
            </a:r>
            <a:r>
              <a:rPr lang="fr-FR" dirty="0" smtClean="0"/>
              <a:t> </a:t>
            </a:r>
            <a:r>
              <a:rPr lang="fr-FR" dirty="0" err="1" smtClean="0"/>
              <a:t>scattering</a:t>
            </a:r>
            <a:r>
              <a:rPr lang="fr-FR" dirty="0" smtClean="0"/>
              <a:t> </a:t>
            </a:r>
            <a:r>
              <a:rPr lang="fr-FR" dirty="0" err="1" smtClean="0"/>
              <a:t>experiments</a:t>
            </a:r>
            <a:r>
              <a:rPr lang="fr-F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920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534818" y="857252"/>
            <a:ext cx="9144000" cy="705209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3600" b="1" spc="-1" dirty="0" smtClean="0">
                <a:solidFill>
                  <a:schemeClr val="bg1"/>
                </a:solidFill>
              </a:rPr>
              <a:t>Physics Motivations</a:t>
            </a:r>
            <a:endParaRPr lang="fr-FR" sz="3600" b="1" spc="-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66165" y="1890055"/>
            <a:ext cx="89039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yesterday</a:t>
            </a:r>
            <a:r>
              <a:rPr lang="fr-FR" dirty="0" smtClean="0"/>
              <a:t> ’s </a:t>
            </a:r>
            <a:r>
              <a:rPr lang="fr-FR" dirty="0" err="1" smtClean="0"/>
              <a:t>talks</a:t>
            </a:r>
            <a:r>
              <a:rPr lang="fr-FR" dirty="0" smtClean="0"/>
              <a:t> (</a:t>
            </a:r>
            <a:r>
              <a:rPr lang="fr-FR" dirty="0" err="1" smtClean="0"/>
              <a:t>continued</a:t>
            </a:r>
            <a:r>
              <a:rPr lang="fr-FR" dirty="0" smtClean="0"/>
              <a:t>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FF0000"/>
                </a:solidFill>
              </a:rPr>
              <a:t>INDRA-FAZIA: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the </a:t>
            </a:r>
            <a:r>
              <a:rPr lang="fr-FR" dirty="0" err="1" smtClean="0"/>
              <a:t>refurbishment</a:t>
            </a:r>
            <a:r>
              <a:rPr lang="fr-FR" dirty="0" smtClean="0"/>
              <a:t> of INDRA </a:t>
            </a:r>
            <a:r>
              <a:rPr lang="fr-FR" dirty="0" err="1" smtClean="0"/>
              <a:t>electronics</a:t>
            </a:r>
            <a:r>
              <a:rPr lang="fr-FR" dirty="0" smtClean="0"/>
              <a:t>,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better</a:t>
            </a:r>
            <a:r>
              <a:rPr lang="fr-FR" dirty="0" smtClean="0"/>
              <a:t> performances (</a:t>
            </a:r>
            <a:r>
              <a:rPr lang="fr-FR" dirty="0" err="1" smtClean="0"/>
              <a:t>better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anticipated</a:t>
            </a:r>
            <a:r>
              <a:rPr lang="fr-FR" dirty="0" smtClean="0"/>
              <a:t>). At </a:t>
            </a:r>
            <a:r>
              <a:rPr lang="fr-FR" dirty="0" err="1" smtClean="0"/>
              <a:t>relatively</a:t>
            </a:r>
            <a:r>
              <a:rPr lang="fr-FR" dirty="0" smtClean="0"/>
              <a:t> high </a:t>
            </a:r>
            <a:r>
              <a:rPr lang="fr-FR" dirty="0" err="1" smtClean="0"/>
              <a:t>energy</a:t>
            </a:r>
            <a:r>
              <a:rPr lang="fr-FR" dirty="0" smtClean="0"/>
              <a:t>, </a:t>
            </a:r>
            <a:r>
              <a:rPr lang="fr-FR" dirty="0" err="1" smtClean="0"/>
              <a:t>vaporization</a:t>
            </a:r>
            <a:r>
              <a:rPr lang="fr-FR" dirty="0" smtClean="0"/>
              <a:t>/</a:t>
            </a:r>
            <a:r>
              <a:rPr lang="fr-FR" dirty="0" err="1" smtClean="0"/>
              <a:t>clsuterization</a:t>
            </a:r>
            <a:r>
              <a:rPr lang="fr-FR" dirty="0" smtClean="0"/>
              <a:t> sources to </a:t>
            </a:r>
            <a:r>
              <a:rPr lang="fr-FR" dirty="0" err="1" smtClean="0"/>
              <a:t>study</a:t>
            </a:r>
            <a:r>
              <a:rPr lang="fr-FR" dirty="0" smtClean="0"/>
              <a:t> warm and </a:t>
            </a:r>
            <a:r>
              <a:rPr lang="fr-FR" dirty="0" err="1" smtClean="0"/>
              <a:t>diluted</a:t>
            </a:r>
            <a:r>
              <a:rPr lang="fr-FR" dirty="0" smtClean="0"/>
              <a:t> </a:t>
            </a:r>
            <a:r>
              <a:rPr lang="fr-FR" dirty="0" err="1" smtClean="0"/>
              <a:t>matter</a:t>
            </a:r>
            <a:r>
              <a:rPr lang="fr-FR" dirty="0" smtClean="0"/>
              <a:t>. Situation of </a:t>
            </a:r>
            <a:r>
              <a:rPr lang="fr-FR" dirty="0" err="1" smtClean="0"/>
              <a:t>collapsing</a:t>
            </a:r>
            <a:r>
              <a:rPr lang="fr-FR" dirty="0" smtClean="0"/>
              <a:t> </a:t>
            </a:r>
            <a:r>
              <a:rPr lang="fr-FR" dirty="0" err="1" smtClean="0"/>
              <a:t>supernovae</a:t>
            </a:r>
            <a:r>
              <a:rPr lang="fr-FR" dirty="0" smtClean="0"/>
              <a:t>/explosion of </a:t>
            </a:r>
            <a:r>
              <a:rPr lang="fr-FR" dirty="0" err="1" smtClean="0"/>
              <a:t>giant</a:t>
            </a:r>
            <a:r>
              <a:rPr lang="fr-FR" dirty="0" smtClean="0"/>
              <a:t> stars;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crust</a:t>
            </a:r>
            <a:r>
              <a:rPr lang="fr-FR" dirty="0" smtClean="0"/>
              <a:t> of neutron stars; neutrino transport </a:t>
            </a:r>
            <a:r>
              <a:rPr lang="fr-FR" dirty="0" err="1" smtClean="0"/>
              <a:t>properties</a:t>
            </a:r>
            <a:r>
              <a:rPr lang="fr-FR" dirty="0" smtClean="0"/>
              <a:t>… At medium </a:t>
            </a:r>
            <a:r>
              <a:rPr lang="fr-FR" dirty="0" err="1" smtClean="0"/>
              <a:t>energy</a:t>
            </a:r>
            <a:r>
              <a:rPr lang="fr-FR" dirty="0" smtClean="0"/>
              <a:t>, isospin transport and </a:t>
            </a:r>
            <a:r>
              <a:rPr lang="fr-FR" dirty="0" err="1" smtClean="0"/>
              <a:t>symmetry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: </a:t>
            </a:r>
            <a:r>
              <a:rPr lang="fr-FR" dirty="0" err="1" smtClean="0"/>
              <a:t>EoS</a:t>
            </a:r>
            <a:r>
              <a:rPr lang="fr-FR" dirty="0" smtClean="0"/>
              <a:t> and impact on </a:t>
            </a:r>
            <a:r>
              <a:rPr lang="fr-FR" dirty="0" err="1" smtClean="0"/>
              <a:t>signals</a:t>
            </a:r>
            <a:r>
              <a:rPr lang="fr-FR" dirty="0" smtClean="0"/>
              <a:t> </a:t>
            </a:r>
            <a:r>
              <a:rPr lang="fr-FR" dirty="0" err="1" smtClean="0"/>
              <a:t>observed</a:t>
            </a:r>
            <a:r>
              <a:rPr lang="fr-FR" dirty="0" smtClean="0"/>
              <a:t> in GW </a:t>
            </a:r>
            <a:r>
              <a:rPr lang="fr-FR" dirty="0" err="1" smtClean="0"/>
              <a:t>from</a:t>
            </a:r>
            <a:r>
              <a:rPr lang="fr-FR" dirty="0" smtClean="0"/>
              <a:t> the fusion neutron stars…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Discussion on </a:t>
            </a:r>
            <a:r>
              <a:rPr lang="fr-FR" b="1" dirty="0" smtClean="0">
                <a:solidFill>
                  <a:srgbClr val="FF0000"/>
                </a:solidFill>
              </a:rPr>
              <a:t>AGATA@GANIL: </a:t>
            </a:r>
            <a:r>
              <a:rPr lang="fr-FR" b="1" dirty="0" err="1">
                <a:solidFill>
                  <a:srgbClr val="FF0000"/>
                </a:solidFill>
              </a:rPr>
              <a:t>s</a:t>
            </a:r>
            <a:r>
              <a:rPr lang="fr-FR" b="1" dirty="0" err="1" smtClean="0">
                <a:solidFill>
                  <a:srgbClr val="FF0000"/>
                </a:solidFill>
              </a:rPr>
              <a:t>trong</a:t>
            </a:r>
            <a:r>
              <a:rPr lang="fr-FR" b="1" dirty="0" smtClean="0">
                <a:solidFill>
                  <a:srgbClr val="FF0000"/>
                </a:solidFill>
              </a:rPr>
              <a:t> motivations for GRIT; for VAMOS</a:t>
            </a:r>
            <a:r>
              <a:rPr lang="fr-FR" dirty="0" smtClean="0"/>
              <a:t>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 err="1" smtClean="0">
                <a:solidFill>
                  <a:srgbClr val="FF0000"/>
                </a:solidFill>
              </a:rPr>
              <a:t>Gas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cell</a:t>
            </a:r>
            <a:r>
              <a:rPr lang="fr-FR" b="1" dirty="0" smtClean="0">
                <a:solidFill>
                  <a:srgbClr val="FF0000"/>
                </a:solidFill>
              </a:rPr>
              <a:t> to </a:t>
            </a:r>
            <a:r>
              <a:rPr lang="fr-FR" b="1" dirty="0" err="1" smtClean="0">
                <a:solidFill>
                  <a:srgbClr val="FF0000"/>
                </a:solidFill>
              </a:rPr>
              <a:t>study</a:t>
            </a:r>
            <a:r>
              <a:rPr lang="fr-FR" b="1" dirty="0" smtClean="0">
                <a:solidFill>
                  <a:srgbClr val="FF0000"/>
                </a:solidFill>
              </a:rPr>
              <a:t> MNT</a:t>
            </a:r>
            <a:r>
              <a:rPr lang="fr-FR" dirty="0" smtClean="0"/>
              <a:t>: </a:t>
            </a:r>
            <a:r>
              <a:rPr lang="fr-FR" dirty="0" err="1" smtClean="0"/>
              <a:t>probably</a:t>
            </a:r>
            <a:r>
              <a:rPr lang="fr-FR" dirty="0" smtClean="0"/>
              <a:t> a program to </a:t>
            </a:r>
            <a:r>
              <a:rPr lang="fr-FR" dirty="0" err="1" smtClean="0"/>
              <a:t>start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heavy</a:t>
            </a:r>
            <a:r>
              <a:rPr lang="fr-FR" dirty="0" smtClean="0"/>
              <a:t> </a:t>
            </a:r>
            <a:r>
              <a:rPr lang="fr-FR" dirty="0" err="1" smtClean="0"/>
              <a:t>beams</a:t>
            </a:r>
            <a:r>
              <a:rPr lang="fr-FR" dirty="0" smtClean="0"/>
              <a:t>. </a:t>
            </a:r>
            <a:r>
              <a:rPr lang="fr-FR" dirty="0" err="1" smtClean="0"/>
              <a:t>Strong</a:t>
            </a:r>
            <a:r>
              <a:rPr lang="fr-FR" dirty="0" smtClean="0"/>
              <a:t> </a:t>
            </a:r>
            <a:r>
              <a:rPr lang="fr-FR" dirty="0" err="1" smtClean="0"/>
              <a:t>competition</a:t>
            </a:r>
            <a:r>
              <a:rPr lang="fr-FR" dirty="0" smtClean="0"/>
              <a:t> (ANL, JYFL, KISS,…)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FF0000"/>
                </a:solidFill>
              </a:rPr>
              <a:t>A key </a:t>
            </a:r>
            <a:r>
              <a:rPr lang="fr-FR" b="1" dirty="0" err="1" smtClean="0">
                <a:solidFill>
                  <a:srgbClr val="FF0000"/>
                </a:solidFill>
              </a:rPr>
              <a:t>prerequisite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to have new SP1 </a:t>
            </a:r>
            <a:r>
              <a:rPr lang="fr-FR" b="1" dirty="0" err="1" smtClean="0">
                <a:solidFill>
                  <a:srgbClr val="FF0000"/>
                </a:solidFill>
              </a:rPr>
              <a:t>beams</a:t>
            </a:r>
            <a:endParaRPr lang="fr-FR" b="1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FF0000"/>
                </a:solidFill>
              </a:rPr>
              <a:t>+DESIR </a:t>
            </a:r>
            <a:r>
              <a:rPr lang="fr-FR" b="1" dirty="0" err="1" smtClean="0">
                <a:solidFill>
                  <a:srgbClr val="FF0000"/>
                </a:solidFill>
              </a:rPr>
              <a:t>physics</a:t>
            </a:r>
            <a:r>
              <a:rPr lang="fr-FR" b="1" dirty="0" smtClean="0">
                <a:solidFill>
                  <a:srgbClr val="FF0000"/>
                </a:solidFill>
              </a:rPr>
              <a:t> case </a:t>
            </a:r>
            <a:r>
              <a:rPr lang="fr-FR" dirty="0" smtClean="0"/>
              <a:t>(</a:t>
            </a:r>
            <a:r>
              <a:rPr lang="fr-FR" dirty="0" err="1" smtClean="0"/>
              <a:t>discussed</a:t>
            </a:r>
            <a:r>
              <a:rPr lang="fr-FR" dirty="0" smtClean="0"/>
              <a:t> Friday)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537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534818" y="857252"/>
            <a:ext cx="9144000" cy="705209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3600" b="1" spc="-1" dirty="0" smtClean="0">
                <a:solidFill>
                  <a:schemeClr val="bg1"/>
                </a:solidFill>
              </a:rPr>
              <a:t>Physics Motivations</a:t>
            </a:r>
            <a:endParaRPr lang="fr-FR" sz="3600" b="1" spc="-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59972" y="1635065"/>
            <a:ext cx="991995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today</a:t>
            </a:r>
            <a:r>
              <a:rPr lang="fr-FR" dirty="0" smtClean="0"/>
              <a:t> ’s </a:t>
            </a:r>
            <a:r>
              <a:rPr lang="fr-FR" dirty="0" err="1" smtClean="0"/>
              <a:t>talks</a:t>
            </a:r>
            <a:r>
              <a:rPr lang="fr-FR" dirty="0" smtClean="0"/>
              <a:t>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 err="1" smtClean="0">
                <a:solidFill>
                  <a:srgbClr val="FF0000"/>
                </a:solidFill>
              </a:rPr>
              <a:t>Interdisplinary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physics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critically</a:t>
            </a:r>
            <a:r>
              <a:rPr lang="fr-FR" b="1" dirty="0" smtClean="0">
                <a:solidFill>
                  <a:srgbClr val="FF0000"/>
                </a:solidFill>
              </a:rPr>
              <a:t> important in the </a:t>
            </a:r>
            <a:r>
              <a:rPr lang="fr-FR" b="1" dirty="0" err="1" smtClean="0">
                <a:solidFill>
                  <a:srgbClr val="FF0000"/>
                </a:solidFill>
              </a:rPr>
              <a:t>physics</a:t>
            </a:r>
            <a:r>
              <a:rPr lang="fr-FR" b="1" dirty="0" smtClean="0">
                <a:solidFill>
                  <a:srgbClr val="FF0000"/>
                </a:solidFill>
              </a:rPr>
              <a:t> program of GANIL. </a:t>
            </a:r>
            <a:r>
              <a:rPr lang="fr-FR" b="1" dirty="0" err="1" smtClean="0">
                <a:solidFill>
                  <a:srgbClr val="FF0000"/>
                </a:solidFill>
              </a:rPr>
              <a:t>Very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strong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request</a:t>
            </a:r>
            <a:r>
              <a:rPr lang="fr-FR" b="1" dirty="0" smtClean="0">
                <a:solidFill>
                  <a:srgbClr val="FF0000"/>
                </a:solidFill>
              </a:rPr>
              <a:t> to have </a:t>
            </a:r>
            <a:r>
              <a:rPr lang="fr-FR" b="1" dirty="0" err="1" smtClean="0">
                <a:solidFill>
                  <a:srgbClr val="FF0000"/>
                </a:solidFill>
              </a:rPr>
              <a:t>reliable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working</a:t>
            </a:r>
            <a:r>
              <a:rPr lang="fr-FR" b="1" dirty="0" smtClean="0">
                <a:solidFill>
                  <a:srgbClr val="FF0000"/>
                </a:solidFill>
              </a:rPr>
              <a:t> conditions of the </a:t>
            </a:r>
            <a:r>
              <a:rPr lang="fr-FR" b="1" dirty="0" err="1" smtClean="0">
                <a:solidFill>
                  <a:srgbClr val="FF0000"/>
                </a:solidFill>
              </a:rPr>
              <a:t>CSSs</a:t>
            </a:r>
            <a:r>
              <a:rPr lang="fr-FR" b="1" dirty="0" smtClean="0">
                <a:solidFill>
                  <a:srgbClr val="FF0000"/>
                </a:solidFill>
              </a:rPr>
              <a:t> to </a:t>
            </a:r>
            <a:r>
              <a:rPr lang="fr-FR" b="1" dirty="0" err="1" smtClean="0">
                <a:solidFill>
                  <a:srgbClr val="FF0000"/>
                </a:solidFill>
              </a:rPr>
              <a:t>study</a:t>
            </a:r>
            <a:r>
              <a:rPr lang="fr-FR" b="1" dirty="0" smtClean="0">
                <a:solidFill>
                  <a:srgbClr val="FF0000"/>
                </a:solidFill>
              </a:rPr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Diluted</a:t>
            </a:r>
            <a:r>
              <a:rPr lang="fr-FR" dirty="0" smtClean="0"/>
              <a:t> </a:t>
            </a:r>
            <a:r>
              <a:rPr lang="fr-FR" dirty="0" err="1" smtClean="0"/>
              <a:t>matter</a:t>
            </a:r>
            <a:r>
              <a:rPr lang="fr-FR" dirty="0" smtClean="0"/>
              <a:t>, </a:t>
            </a:r>
            <a:r>
              <a:rPr lang="fr-FR" dirty="0" err="1" smtClean="0"/>
              <a:t>molecules</a:t>
            </a:r>
            <a:r>
              <a:rPr lang="fr-FR" dirty="0" smtClean="0"/>
              <a:t>, clusters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Radiochemistry</a:t>
            </a:r>
            <a:r>
              <a:rPr lang="fr-FR" dirty="0" smtClean="0"/>
              <a:t>, </a:t>
            </a:r>
            <a:r>
              <a:rPr lang="fr-FR" dirty="0" err="1" smtClean="0"/>
              <a:t>astrochemsitry</a:t>
            </a:r>
            <a:endParaRPr lang="fr-F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Material</a:t>
            </a:r>
            <a:r>
              <a:rPr lang="fr-FR" dirty="0" smtClean="0"/>
              <a:t> for </a:t>
            </a:r>
            <a:r>
              <a:rPr lang="fr-FR" dirty="0" err="1" smtClean="0"/>
              <a:t>energy</a:t>
            </a:r>
            <a:endParaRPr lang="fr-F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Nanostructuration</a:t>
            </a:r>
            <a:r>
              <a:rPr lang="fr-FR" dirty="0" smtClean="0"/>
              <a:t>/</a:t>
            </a:r>
            <a:r>
              <a:rPr lang="fr-FR" dirty="0" err="1" smtClean="0"/>
              <a:t>nanopores</a:t>
            </a:r>
            <a:endParaRPr lang="fr-F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Radiobiology</a:t>
            </a:r>
            <a:r>
              <a:rPr lang="fr-FR" dirty="0" smtClean="0"/>
              <a:t>, </a:t>
            </a:r>
            <a:r>
              <a:rPr lang="fr-FR" dirty="0" err="1" smtClean="0"/>
              <a:t>hadrontherapy</a:t>
            </a: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large </a:t>
            </a:r>
            <a:r>
              <a:rPr lang="fr-FR" dirty="0" err="1" smtClean="0"/>
              <a:t>energy</a:t>
            </a:r>
            <a:r>
              <a:rPr lang="fr-FR" dirty="0" smtClean="0"/>
              <a:t> range, large LET (projectiles)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FF0000"/>
                </a:solidFill>
              </a:rPr>
              <a:t>New </a:t>
            </a:r>
            <a:r>
              <a:rPr lang="fr-FR" b="1" dirty="0" err="1" smtClean="0">
                <a:solidFill>
                  <a:srgbClr val="FF0000"/>
                </a:solidFill>
              </a:rPr>
              <a:t>projects</a:t>
            </a:r>
            <a:r>
              <a:rPr lang="fr-FR" b="1" dirty="0" smtClean="0">
                <a:solidFill>
                  <a:srgbClr val="FF0000"/>
                </a:solidFill>
              </a:rPr>
              <a:t>/continuation</a:t>
            </a:r>
            <a:r>
              <a:rPr lang="fr-FR" dirty="0" smtClean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PEPR ORIGINS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Double </a:t>
            </a:r>
            <a:r>
              <a:rPr lang="fr-FR" dirty="0" err="1" smtClean="0"/>
              <a:t>beam</a:t>
            </a:r>
            <a:r>
              <a:rPr lang="fr-FR" dirty="0" smtClean="0"/>
              <a:t> </a:t>
            </a:r>
            <a:r>
              <a:rPr lang="fr-FR" dirty="0" err="1" smtClean="0"/>
              <a:t>modality</a:t>
            </a:r>
            <a:endParaRPr lang="fr-F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Animal </a:t>
            </a:r>
            <a:r>
              <a:rPr lang="fr-FR" dirty="0" err="1" smtClean="0"/>
              <a:t>facility</a:t>
            </a:r>
            <a:endParaRPr lang="fr-F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Flash irradiation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Long </a:t>
            </a:r>
            <a:r>
              <a:rPr lang="fr-FR" dirty="0" err="1" smtClean="0"/>
              <a:t>term</a:t>
            </a:r>
            <a:r>
              <a:rPr lang="fr-FR" dirty="0" smtClean="0"/>
              <a:t> programs in </a:t>
            </a:r>
            <a:r>
              <a:rPr lang="fr-FR" dirty="0" err="1" smtClean="0"/>
              <a:t>astrochemistry</a:t>
            </a:r>
            <a:r>
              <a:rPr lang="fr-FR" dirty="0" smtClean="0"/>
              <a:t>/MIRRPLA PEPR </a:t>
            </a:r>
            <a:r>
              <a:rPr lang="fr-FR" dirty="0" err="1" smtClean="0"/>
              <a:t>led</a:t>
            </a:r>
            <a:r>
              <a:rPr lang="fr-FR" dirty="0" smtClean="0"/>
              <a:t> by CIMAP/</a:t>
            </a:r>
            <a:r>
              <a:rPr lang="fr-FR" dirty="0" err="1" smtClean="0"/>
              <a:t>many</a:t>
            </a:r>
            <a:r>
              <a:rPr lang="fr-FR" dirty="0" smtClean="0"/>
              <a:t> teams </a:t>
            </a:r>
            <a:r>
              <a:rPr lang="fr-FR" dirty="0" err="1" smtClean="0"/>
              <a:t>interested</a:t>
            </a:r>
            <a:r>
              <a:rPr lang="fr-FR" dirty="0" smtClean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Stopping</a:t>
            </a:r>
            <a:r>
              <a:rPr lang="fr-FR" dirty="0" smtClean="0"/>
              <a:t> power of </a:t>
            </a:r>
            <a:r>
              <a:rPr lang="fr-FR" dirty="0" err="1" smtClean="0"/>
              <a:t>ultrathin</a:t>
            </a:r>
            <a:r>
              <a:rPr lang="fr-FR" dirty="0" smtClean="0"/>
              <a:t> layer/</a:t>
            </a:r>
            <a:r>
              <a:rPr lang="fr-FR" dirty="0" err="1" smtClean="0"/>
              <a:t>beam</a:t>
            </a:r>
            <a:r>
              <a:rPr lang="fr-FR" dirty="0" smtClean="0"/>
              <a:t> diagnostics </a:t>
            </a:r>
            <a:r>
              <a:rPr lang="fr-FR" dirty="0" err="1" smtClean="0"/>
              <a:t>after</a:t>
            </a:r>
            <a:r>
              <a:rPr lang="fr-FR" dirty="0" smtClean="0"/>
              <a:t> the </a:t>
            </a:r>
            <a:r>
              <a:rPr lang="fr-FR" dirty="0" err="1" smtClean="0"/>
              <a:t>target</a:t>
            </a:r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583787"/>
              </p:ext>
            </p:extLst>
          </p:nvPr>
        </p:nvGraphicFramePr>
        <p:xfrm>
          <a:off x="7216071" y="2905808"/>
          <a:ext cx="4715660" cy="2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orelDRAW" r:id="rId4" imgW="8199360" imgH="4263480" progId="">
                  <p:embed/>
                </p:oleObj>
              </mc:Choice>
              <mc:Fallback>
                <p:oleObj name="CorelDRAW" r:id="rId4" imgW="8199360" imgH="4263480" progId="">
                  <p:embed/>
                  <p:pic>
                    <p:nvPicPr>
                      <p:cNvPr id="5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071" y="2905808"/>
                        <a:ext cx="4715660" cy="2354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823558" y="6229514"/>
            <a:ext cx="81064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ARIBE, IRRSUD, CSS1/SME, CSS2 unique </a:t>
            </a:r>
            <a:r>
              <a:rPr lang="fr-FR" sz="20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combinations</a:t>
            </a:r>
            <a:r>
              <a:rPr lang="fr-FR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+ new </a:t>
            </a:r>
            <a:r>
              <a:rPr lang="fr-FR" sz="20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modalities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5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08826" y="1713842"/>
            <a:ext cx="730388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2400" b="1" dirty="0" smtClean="0"/>
              <a:t>For </a:t>
            </a:r>
            <a:r>
              <a:rPr lang="fr-FR" sz="2400" b="1" dirty="0" err="1" smtClean="0"/>
              <a:t>nuclear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physics</a:t>
            </a:r>
            <a:r>
              <a:rPr lang="fr-FR" sz="2400" b="1" dirty="0" smtClean="0"/>
              <a:t> or </a:t>
            </a:r>
            <a:r>
              <a:rPr lang="fr-FR" sz="2400" b="1" dirty="0" err="1" smtClean="0"/>
              <a:t>interdisciplinary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physics</a:t>
            </a:r>
            <a:r>
              <a:rPr lang="fr-FR" sz="2400" b="1" dirty="0" smtClean="0"/>
              <a:t>:</a:t>
            </a:r>
            <a:endParaRPr lang="fr-FR" sz="2400" b="1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dirty="0" smtClean="0"/>
              <a:t>A </a:t>
            </a:r>
            <a:r>
              <a:rPr lang="fr-FR" dirty="0" err="1" smtClean="0"/>
              <a:t>rich</a:t>
            </a:r>
            <a:r>
              <a:rPr lang="fr-FR" dirty="0" smtClean="0"/>
              <a:t> </a:t>
            </a:r>
            <a:r>
              <a:rPr lang="fr-FR" dirty="0" err="1" smtClean="0"/>
              <a:t>scientific</a:t>
            </a:r>
            <a:r>
              <a:rPr lang="fr-FR" dirty="0" smtClean="0"/>
              <a:t> program,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many</a:t>
            </a:r>
            <a:r>
              <a:rPr lang="fr-FR" dirty="0" smtClean="0"/>
              <a:t> new </a:t>
            </a:r>
            <a:r>
              <a:rPr lang="fr-FR" dirty="0" err="1" smtClean="0"/>
              <a:t>ideas</a:t>
            </a:r>
            <a:r>
              <a:rPr lang="fr-FR" dirty="0" smtClean="0"/>
              <a:t>,</a:t>
            </a:r>
            <a:endParaRPr lang="fr-FR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dirty="0" err="1"/>
              <a:t>a</a:t>
            </a:r>
            <a:r>
              <a:rPr lang="fr-FR" dirty="0" err="1" smtClean="0"/>
              <a:t>dressing</a:t>
            </a:r>
            <a:r>
              <a:rPr lang="fr-FR" dirty="0" smtClean="0"/>
              <a:t> hot questions,</a:t>
            </a:r>
            <a:endParaRPr lang="fr-FR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dirty="0"/>
              <a:t>r</a:t>
            </a:r>
            <a:r>
              <a:rPr lang="fr-FR" dirty="0" smtClean="0"/>
              <a:t>unning at all GANIL </a:t>
            </a:r>
            <a:r>
              <a:rPr lang="fr-FR" dirty="0" err="1" smtClean="0"/>
              <a:t>energies</a:t>
            </a:r>
            <a:r>
              <a:rPr lang="fr-FR" dirty="0" smtClean="0"/>
              <a:t> (</a:t>
            </a:r>
            <a:r>
              <a:rPr lang="fr-FR" dirty="0" err="1" smtClean="0"/>
              <a:t>from</a:t>
            </a:r>
            <a:r>
              <a:rPr lang="fr-FR" dirty="0" smtClean="0"/>
              <a:t> ARIBE to CSS2)</a:t>
            </a:r>
            <a:endParaRPr lang="fr-FR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fr-FR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2400" b="1" dirty="0" smtClean="0"/>
              <a:t>A large </a:t>
            </a:r>
            <a:r>
              <a:rPr lang="fr-FR" sz="2400" b="1" dirty="0" err="1" smtClean="0"/>
              <a:t>community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which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needs</a:t>
            </a:r>
            <a:r>
              <a:rPr lang="fr-FR" sz="2400" b="1" dirty="0" smtClean="0"/>
              <a:t>: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Stable and radioactive </a:t>
            </a:r>
            <a:r>
              <a:rPr lang="fr-FR" dirty="0" err="1" smtClean="0"/>
              <a:t>beams</a:t>
            </a:r>
            <a:r>
              <a:rPr lang="fr-FR" dirty="0" smtClean="0"/>
              <a:t> (SP1) to </a:t>
            </a:r>
            <a:r>
              <a:rPr lang="fr-FR" dirty="0" err="1" smtClean="0"/>
              <a:t>conduct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programs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Large </a:t>
            </a:r>
            <a:r>
              <a:rPr lang="fr-FR" dirty="0" err="1" smtClean="0"/>
              <a:t>divesrity</a:t>
            </a:r>
            <a:r>
              <a:rPr lang="fr-FR" dirty="0" smtClean="0"/>
              <a:t> of </a:t>
            </a:r>
            <a:r>
              <a:rPr lang="fr-FR" dirty="0" err="1" smtClean="0"/>
              <a:t>accelerated</a:t>
            </a:r>
            <a:r>
              <a:rPr lang="fr-FR" dirty="0" smtClean="0"/>
              <a:t> ions (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lightest</a:t>
            </a:r>
            <a:r>
              <a:rPr lang="fr-FR" dirty="0" smtClean="0"/>
              <a:t> to the </a:t>
            </a:r>
            <a:r>
              <a:rPr lang="fr-FR" dirty="0" err="1" smtClean="0"/>
              <a:t>heaviest</a:t>
            </a:r>
            <a:r>
              <a:rPr lang="fr-FR" dirty="0"/>
              <a:t>)</a:t>
            </a:r>
            <a:endParaRPr lang="fr-FR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Beam</a:t>
            </a:r>
            <a:r>
              <a:rPr lang="fr-FR" dirty="0" smtClean="0"/>
              <a:t> time (PAC pressure)</a:t>
            </a:r>
            <a:endParaRPr lang="fr-FR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Reliable</a:t>
            </a:r>
            <a:r>
              <a:rPr lang="fr-FR" dirty="0" smtClean="0"/>
              <a:t> </a:t>
            </a:r>
            <a:r>
              <a:rPr lang="fr-FR" dirty="0" err="1" smtClean="0"/>
              <a:t>accelerators</a:t>
            </a:r>
            <a:endParaRPr lang="fr-FR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Powerful</a:t>
            </a:r>
            <a:r>
              <a:rPr lang="fr-FR" dirty="0" smtClean="0"/>
              <a:t> instrumentation, at the top of the </a:t>
            </a:r>
            <a:r>
              <a:rPr lang="fr-FR" dirty="0" err="1" smtClean="0"/>
              <a:t>technology</a:t>
            </a:r>
            <a:endParaRPr lang="fr-FR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2400" b="1" dirty="0"/>
              <a:t>A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refurbishment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accompanied</a:t>
            </a:r>
            <a:r>
              <a:rPr lang="fr-FR" sz="2400" b="1" dirty="0" smtClean="0"/>
              <a:t> by upgrades? 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New </a:t>
            </a:r>
            <a:r>
              <a:rPr lang="fr-FR" dirty="0" err="1" smtClean="0"/>
              <a:t>injector</a:t>
            </a:r>
            <a:r>
              <a:rPr lang="fr-FR" dirty="0" smtClean="0"/>
              <a:t>? =&gt; B Jacquot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High power </a:t>
            </a:r>
            <a:r>
              <a:rPr lang="fr-FR" dirty="0" err="1" smtClean="0"/>
              <a:t>target</a:t>
            </a:r>
            <a:r>
              <a:rPr lang="fr-FR" dirty="0" smtClean="0"/>
              <a:t> </a:t>
            </a:r>
            <a:r>
              <a:rPr lang="fr-FR" dirty="0"/>
              <a:t>at LISE? =&gt; </a:t>
            </a:r>
            <a:r>
              <a:rPr lang="fr-FR" dirty="0" smtClean="0"/>
              <a:t>JC Thomas</a:t>
            </a:r>
            <a:endParaRPr lang="fr-FR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fr-FR" dirty="0" err="1"/>
              <a:t>Low</a:t>
            </a:r>
            <a:r>
              <a:rPr lang="fr-FR" dirty="0"/>
              <a:t> </a:t>
            </a:r>
            <a:r>
              <a:rPr lang="fr-FR" dirty="0" err="1"/>
              <a:t>energy</a:t>
            </a:r>
            <a:r>
              <a:rPr lang="fr-FR" dirty="0"/>
              <a:t> RIB, FULIS? </a:t>
            </a:r>
            <a:r>
              <a:rPr lang="fr-FR" dirty="0"/>
              <a:t>=&gt; F De </a:t>
            </a:r>
            <a:r>
              <a:rPr lang="fr-FR" dirty="0" smtClean="0"/>
              <a:t>Oliveira</a:t>
            </a:r>
            <a:endParaRPr lang="fr-F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870202"/>
            <a:ext cx="9144000" cy="705209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Conclusions</a:t>
            </a:r>
            <a:endParaRPr lang="en-GB" sz="2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1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811</Words>
  <Application>Microsoft Office PowerPoint</Application>
  <PresentationFormat>Grand écran</PresentationFormat>
  <Paragraphs>71</Paragraphs>
  <Slides>7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Wingdings</vt:lpstr>
      <vt:lpstr>Thème Office</vt:lpstr>
      <vt:lpstr>CorelDRAW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Ganil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Defrance Gilles</dc:creator>
  <cp:lastModifiedBy>Defrance Gilles</cp:lastModifiedBy>
  <cp:revision>31</cp:revision>
  <dcterms:created xsi:type="dcterms:W3CDTF">2022-10-18T19:53:45Z</dcterms:created>
  <dcterms:modified xsi:type="dcterms:W3CDTF">2022-10-19T10:25:43Z</dcterms:modified>
</cp:coreProperties>
</file>